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16"/>
  </p:notesMasterIdLst>
  <p:sldIdLst>
    <p:sldId id="256" r:id="rId3"/>
    <p:sldId id="257" r:id="rId4"/>
    <p:sldId id="268" r:id="rId5"/>
    <p:sldId id="264" r:id="rId6"/>
    <p:sldId id="285" r:id="rId7"/>
    <p:sldId id="295" r:id="rId8"/>
    <p:sldId id="296" r:id="rId9"/>
    <p:sldId id="297" r:id="rId10"/>
    <p:sldId id="298" r:id="rId11"/>
    <p:sldId id="301" r:id="rId12"/>
    <p:sldId id="291" r:id="rId13"/>
    <p:sldId id="293" r:id="rId14"/>
    <p:sldId id="262" r:id="rId15"/>
  </p:sldIdLst>
  <p:sldSz cx="24382413" cy="152384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5362"/>
    <a:srgbClr val="B2B2B2"/>
    <a:srgbClr val="FEC551"/>
    <a:srgbClr val="DBB7BB"/>
    <a:srgbClr val="9BBBCC"/>
    <a:srgbClr val="85B7A0"/>
    <a:srgbClr val="DF5260"/>
    <a:srgbClr val="FEE27F"/>
    <a:srgbClr val="FED33B"/>
    <a:srgbClr val="10CF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50" autoAdjust="0"/>
    <p:restoredTop sz="97399"/>
  </p:normalViewPr>
  <p:slideViewPr>
    <p:cSldViewPr snapToGrid="0" snapToObjects="1">
      <p:cViewPr varScale="1">
        <p:scale>
          <a:sx n="37" d="100"/>
          <a:sy n="37" d="100"/>
        </p:scale>
        <p:origin x="1349" y="1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9" d="100"/>
          <a:sy n="139" d="100"/>
        </p:scale>
        <p:origin x="468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704A9-6E9A-D047-B546-56D19F32A413}" type="datetimeFigureOut">
              <a:rPr lang="x-none" smtClean="0"/>
              <a:t>19/2/2024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64346-40B3-4B48-8D59-1612227E9FF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3275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64346-40B3-4B48-8D59-1612227E9FFB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83522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64346-40B3-4B48-8D59-1612227E9FFB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2194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64346-40B3-4B48-8D59-1612227E9FFB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4777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64346-40B3-4B48-8D59-1612227E9FFB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30838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64346-40B3-4B48-8D59-1612227E9FFB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51743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64346-40B3-4B48-8D59-1612227E9FFB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8688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64346-40B3-4B48-8D59-1612227E9FFB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6585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64346-40B3-4B48-8D59-1612227E9FFB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06484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64346-40B3-4B48-8D59-1612227E9FFB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2382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64346-40B3-4B48-8D59-1612227E9FFB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7589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64346-40B3-4B48-8D59-1612227E9FFB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7916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64346-40B3-4B48-8D59-1612227E9FFB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58820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64346-40B3-4B48-8D59-1612227E9FFB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79579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A8B51-7D45-104F-8677-3137A1DBB8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1" y="2493879"/>
            <a:ext cx="18286413" cy="53052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0A438A-A30C-6646-AA50-80033263F3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1" y="8003695"/>
            <a:ext cx="18286413" cy="367908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A0A4-7E34-5744-BE3E-9F04A1CD5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F144-E55A-5444-B01B-BE024AFD48D6}" type="datetimeFigureOut">
              <a:rPr lang="x-none" smtClean="0"/>
              <a:t>19/2/2024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A8BA8-391F-7D4C-968F-C18A93DCF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F1CE9-D937-5344-B986-E7954E57C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0275-626E-D649-B1D0-1B57C983F4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776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78CF7-181C-2E40-A2C0-E1C0DC265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B92AD2-81EA-E24E-8D8F-C3DD6E9E2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5DAFF-8B45-4140-8CF6-5CB0881C9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F144-E55A-5444-B01B-BE024AFD48D6}" type="datetimeFigureOut">
              <a:rPr lang="x-none" smtClean="0"/>
              <a:t>19/2/2024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6EB-931E-4D49-9944-DF9EDA562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6A84E-801B-B444-A4D6-4589E84C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0275-626E-D649-B1D0-1B57C983F4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0301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417D39-109A-D048-8225-60DDC1E754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1" y="811305"/>
            <a:ext cx="5256213" cy="1291385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86E964-2662-F140-85BB-2B5A84D9DF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811305"/>
            <a:ext cx="15621000" cy="129138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D4FEE-898D-CD4E-BE16-67D8487F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F144-E55A-5444-B01B-BE024AFD48D6}" type="datetimeFigureOut">
              <a:rPr lang="x-none" smtClean="0"/>
              <a:t>19/2/2024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ECD87-06E1-B844-86A4-513B97AA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15FE7-41DE-0A4B-AB50-9C2726221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0275-626E-D649-B1D0-1B57C983F4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93073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493880"/>
            <a:ext cx="18286810" cy="5305225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8003695"/>
            <a:ext cx="18286810" cy="3679088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169A-00F7-3A45-8FE5-EC5FC7B82E3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618F-EC81-8C47-B61F-518B3DEFB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6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169A-00F7-3A45-8FE5-EC5FC7B82E3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618F-EC81-8C47-B61F-518B3DEFB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87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799023"/>
            <a:ext cx="21029831" cy="6338755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10197746"/>
            <a:ext cx="21029831" cy="3333402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169A-00F7-3A45-8FE5-EC5FC7B82E3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618F-EC81-8C47-B61F-518B3DEFB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60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4056522"/>
            <a:ext cx="10362526" cy="966863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4056522"/>
            <a:ext cx="10362526" cy="966863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169A-00F7-3A45-8FE5-EC5FC7B82E3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618F-EC81-8C47-B61F-518B3DEFB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90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811305"/>
            <a:ext cx="21029831" cy="294538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735529"/>
            <a:ext cx="10314903" cy="183072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566253"/>
            <a:ext cx="10314903" cy="818712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735529"/>
            <a:ext cx="10365701" cy="183072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566253"/>
            <a:ext cx="10365701" cy="818712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169A-00F7-3A45-8FE5-EC5FC7B82E3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618F-EC81-8C47-B61F-518B3DEFB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23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169A-00F7-3A45-8FE5-EC5FC7B82E3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618F-EC81-8C47-B61F-518B3DEFB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82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169A-00F7-3A45-8FE5-EC5FC7B82E3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618F-EC81-8C47-B61F-518B3DEFB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76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1015894"/>
            <a:ext cx="7863962" cy="355563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2194050"/>
            <a:ext cx="12343597" cy="108291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571524"/>
            <a:ext cx="7863962" cy="8469314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169A-00F7-3A45-8FE5-EC5FC7B82E3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618F-EC81-8C47-B61F-518B3DEFB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6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687F8-84FF-5943-B4A3-E530AB8E3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E4264-61CA-1C47-B01C-86B8B4120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B11D3-2CB7-854C-AE8A-B5D0BD6B3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F144-E55A-5444-B01B-BE024AFD48D6}" type="datetimeFigureOut">
              <a:rPr lang="x-none" smtClean="0"/>
              <a:t>19/2/2024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266FE-5AD0-C344-8756-81041757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23210-2D12-0141-B50C-C77E381C7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0275-626E-D649-B1D0-1B57C983F4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3543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1015894"/>
            <a:ext cx="7863962" cy="355563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2194050"/>
            <a:ext cx="12343597" cy="108291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571524"/>
            <a:ext cx="7863962" cy="8469314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169A-00F7-3A45-8FE5-EC5FC7B82E3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618F-EC81-8C47-B61F-518B3DEFB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86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169A-00F7-3A45-8FE5-EC5FC7B82E3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618F-EC81-8C47-B61F-518B3DEFB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34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811304"/>
            <a:ext cx="5257458" cy="1291385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811304"/>
            <a:ext cx="15467593" cy="1291385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169A-00F7-3A45-8FE5-EC5FC7B82E3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618F-EC81-8C47-B61F-518B3DEFB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90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ECF4-9BDF-4A4B-AC71-1EC64C1A7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1" y="3799021"/>
            <a:ext cx="21029613" cy="633875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44264-19B5-B047-BD9E-9F1EF71FD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1" y="10197744"/>
            <a:ext cx="21029613" cy="333340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B8957-25E9-E94D-9542-22C04E94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F144-E55A-5444-B01B-BE024AFD48D6}" type="datetimeFigureOut">
              <a:rPr lang="x-none" smtClean="0"/>
              <a:t>19/2/2024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89DE0-083D-574C-BEB0-8C79D12E6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43195-A758-8F44-B433-B65228161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0275-626E-D649-B1D0-1B57C983F4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50508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DFF74-1410-CD49-BA4F-0B6A6DEFA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F0BFF-4DB9-5942-8B55-7CDC2754CC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1" y="4056523"/>
            <a:ext cx="10437813" cy="966863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4F05E-2400-1B4E-B04A-F1F151F11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6613" y="4056523"/>
            <a:ext cx="10439400" cy="966863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9D26F-88EC-1A4D-856C-68350E60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F144-E55A-5444-B01B-BE024AFD48D6}" type="datetimeFigureOut">
              <a:rPr lang="x-none" smtClean="0"/>
              <a:t>19/2/2024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E40768-508E-D44E-8695-1BE04EED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EF6452-772E-7E48-AB73-C7E95ADA5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0275-626E-D649-B1D0-1B57C983F4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17253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DC136-DF86-9B49-99B0-0FADCCB61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811305"/>
            <a:ext cx="21029613" cy="29453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BD564-4D46-E347-B3D9-7BCC22DFE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6" y="3735528"/>
            <a:ext cx="10315575" cy="18307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0D88AD-1D34-5D43-B4CA-91E13E7C4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6" y="5566254"/>
            <a:ext cx="10315575" cy="81871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C2537F-4452-DB4D-A59E-CDD1217372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2814" y="3735528"/>
            <a:ext cx="10366375" cy="18307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54CFE-0FEA-8C48-9FB6-4FC947BFB8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2814" y="5566254"/>
            <a:ext cx="10366375" cy="81871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45E010-915F-4243-9F2B-025AEE956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F144-E55A-5444-B01B-BE024AFD48D6}" type="datetimeFigureOut">
              <a:rPr lang="x-none" smtClean="0"/>
              <a:t>19/2/2024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BDBDA7-6C4F-3945-89A4-A2A2BB80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91DF7-33B6-8E4A-934B-021BCFF13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0275-626E-D649-B1D0-1B57C983F4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59867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9CC7-78F8-DC41-95AB-1F422411A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B01F4C-D1D7-564B-9A83-A2570B8F3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F144-E55A-5444-B01B-BE024AFD48D6}" type="datetimeFigureOut">
              <a:rPr lang="x-none" smtClean="0"/>
              <a:t>19/2/2024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FD57F-E070-774C-BFD4-DA08FC67A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3CC65D-529A-4C40-B329-7670965B2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0275-626E-D649-B1D0-1B57C983F4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1706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E44D8-3149-BE47-8025-DE57F472A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F144-E55A-5444-B01B-BE024AFD48D6}" type="datetimeFigureOut">
              <a:rPr lang="x-none" smtClean="0"/>
              <a:t>19/2/2024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A768DB-BDEC-8847-A32E-B3F511E9C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2493A-F529-FE4E-9A03-730E981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0275-626E-D649-B1D0-1B57C983F4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30567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B6A27-D8A7-694B-9717-EB6A40A7D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1015894"/>
            <a:ext cx="7864475" cy="355563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885B4-6796-174C-9153-E7DF09738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2194049"/>
            <a:ext cx="12342813" cy="10829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FCD10-EF61-8F44-9CB8-45BD58A1A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6" y="4571525"/>
            <a:ext cx="7864475" cy="8469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F6FDC2-1A28-0948-B1DC-1576A3FD4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F144-E55A-5444-B01B-BE024AFD48D6}" type="datetimeFigureOut">
              <a:rPr lang="x-none" smtClean="0"/>
              <a:t>19/2/2024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C736ED-B3F1-814B-ACF6-357F18704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07ED3-F698-6343-92C2-62594F9CA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0275-626E-D649-B1D0-1B57C983F4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57981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E96E3-7880-364B-AB1B-5EA020A2A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1015894"/>
            <a:ext cx="7864475" cy="355563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31CBB2-55CB-2C4B-ADBC-24CE94BD60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2194049"/>
            <a:ext cx="12342813" cy="108291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F6AFEF-E870-A44F-ACF7-3C2F9D1921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6" y="4571525"/>
            <a:ext cx="7864475" cy="8469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DC9AC-E7D2-084E-80E0-77DA8F036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F144-E55A-5444-B01B-BE024AFD48D6}" type="datetimeFigureOut">
              <a:rPr lang="x-none" smtClean="0"/>
              <a:t>19/2/2024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57AC2-8415-AA49-80BE-43599B70D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568E0-DF6B-F041-A09C-2DBE79D71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0275-626E-D649-B1D0-1B57C983F4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4610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FB4BD-E5E3-754F-9035-26E8EE72F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811305"/>
            <a:ext cx="21029613" cy="2945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D728F-694D-E84F-AC74-28658A89B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1" y="4056523"/>
            <a:ext cx="21029613" cy="9668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D0E36-C095-9B44-95C9-A170D09888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4123752"/>
            <a:ext cx="5486400" cy="8113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CF144-E55A-5444-B01B-BE024AFD48D6}" type="datetimeFigureOut">
              <a:rPr lang="x-none" smtClean="0"/>
              <a:t>19/2/2024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6B643-5EB7-484C-8B13-D1D55913C4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1" y="14123752"/>
            <a:ext cx="8228013" cy="8113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081F3-FF5B-A84D-AB8A-9647A83E6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19613" y="14123752"/>
            <a:ext cx="5486400" cy="8113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40275-626E-D649-B1D0-1B57C983F4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820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811305"/>
            <a:ext cx="21029831" cy="294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4056522"/>
            <a:ext cx="21029831" cy="9668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4123753"/>
            <a:ext cx="5486043" cy="8113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C169A-00F7-3A45-8FE5-EC5FC7B82E3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4123753"/>
            <a:ext cx="8229064" cy="8113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4123753"/>
            <a:ext cx="5486043" cy="8113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D618F-EC81-8C47-B61F-518B3DEFB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9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30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33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32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32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31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emf"/><Relationship Id="rId5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12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2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2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B239E9-74D0-6742-AF0A-BED49C31B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726" y="-1043937"/>
            <a:ext cx="24413139" cy="16275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CFA994-0AB7-614B-8BF8-ACC4A7D4D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726" y="13117513"/>
            <a:ext cx="19570700" cy="2120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78F596-7B81-6346-8593-210BC78C5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0513" y="4169790"/>
            <a:ext cx="3771900" cy="11061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E9E989-9664-B54B-877D-05CBC839D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9713" y="13117513"/>
            <a:ext cx="5092700" cy="838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337C06-C4E9-F649-8136-BC55CF46D3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3510" y="4428801"/>
            <a:ext cx="889000" cy="469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AEE2D-C29C-FF49-A88C-215B9EB8AA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9010" y="2993859"/>
            <a:ext cx="1651000" cy="6731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DBED81-5251-9941-B363-B519C6DD08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2310" y="1146771"/>
            <a:ext cx="4851400" cy="1651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F3FD30-319B-134C-8FCB-161A0F763476}"/>
              </a:ext>
            </a:extLst>
          </p:cNvPr>
          <p:cNvSpPr txBox="1"/>
          <p:nvPr/>
        </p:nvSpPr>
        <p:spPr>
          <a:xfrm>
            <a:off x="19970443" y="13110590"/>
            <a:ext cx="4411970" cy="6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ts val="4740"/>
              </a:lnSpc>
            </a:pPr>
            <a:r>
              <a:rPr lang="en-US" sz="2600" dirty="0" err="1">
                <a:solidFill>
                  <a:srgbClr val="FEC5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www.aellisfood.com</a:t>
            </a:r>
            <a:endParaRPr lang="en-US" sz="2600" dirty="0">
              <a:solidFill>
                <a:srgbClr val="FEC5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C70156-5FCF-38AB-A7DF-B4AD3CB8C53C}"/>
              </a:ext>
            </a:extLst>
          </p:cNvPr>
          <p:cNvSpPr txBox="1"/>
          <p:nvPr/>
        </p:nvSpPr>
        <p:spPr>
          <a:xfrm>
            <a:off x="1244820" y="13529041"/>
            <a:ext cx="15448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PRESENTATION</a:t>
            </a:r>
            <a:endParaRPr lang="el-GR" sz="7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5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4">
            <a:extLst>
              <a:ext uri="{FF2B5EF4-FFF2-40B4-BE49-F238E27FC236}">
                <a16:creationId xmlns:a16="http://schemas.microsoft.com/office/drawing/2014/main" id="{6F29C9D2-84B3-3F4E-A0E8-304025F8A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32"/>
          <a:stretch/>
        </p:blipFill>
        <p:spPr>
          <a:xfrm>
            <a:off x="0" y="-23446"/>
            <a:ext cx="7099300" cy="27665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BFBBCC-BCC2-5D4D-A976-C69870410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917" y="14463713"/>
            <a:ext cx="14643100" cy="774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FE64D4-191C-5F42-BCF3-924AC6089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9713" y="14440267"/>
            <a:ext cx="5092700" cy="838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0FAA559-E0FE-7D46-AB28-91EE102FF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510" y="536235"/>
            <a:ext cx="3810000" cy="838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F33A482-1DB1-2D40-82B8-47A9D5373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8010" y="2070051"/>
            <a:ext cx="1651000" cy="6731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77F59F0-13F1-D744-9C6F-7492763D3333}"/>
              </a:ext>
            </a:extLst>
          </p:cNvPr>
          <p:cNvSpPr txBox="1"/>
          <p:nvPr/>
        </p:nvSpPr>
        <p:spPr>
          <a:xfrm>
            <a:off x="19970442" y="14463713"/>
            <a:ext cx="3522603" cy="610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ts val="4740"/>
              </a:lnSpc>
            </a:pPr>
            <a:r>
              <a:rPr lang="en-US" sz="2500" dirty="0" err="1">
                <a:solidFill>
                  <a:srgbClr val="B2B2B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www.aellisfood.com</a:t>
            </a:r>
            <a:endParaRPr lang="en-US" sz="2500" dirty="0">
              <a:solidFill>
                <a:srgbClr val="B2B2B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F2EC70ED-372E-483A-1345-9A29BD219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6861" y="14482001"/>
            <a:ext cx="1080087" cy="557188"/>
          </a:xfrm>
          <a:prstGeom prst="rect">
            <a:avLst/>
          </a:prstGeom>
        </p:spPr>
      </p:pic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1CC7333D-8137-8A08-E950-427BFAD6C5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568600"/>
              </p:ext>
            </p:extLst>
          </p:nvPr>
        </p:nvGraphicFramePr>
        <p:xfrm>
          <a:off x="13961234" y="6337916"/>
          <a:ext cx="8261828" cy="22847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5457">
                  <a:extLst>
                    <a:ext uri="{9D8B030D-6E8A-4147-A177-3AD203B41FA5}">
                      <a16:colId xmlns:a16="http://schemas.microsoft.com/office/drawing/2014/main" val="1429891890"/>
                    </a:ext>
                  </a:extLst>
                </a:gridCol>
                <a:gridCol w="2065457">
                  <a:extLst>
                    <a:ext uri="{9D8B030D-6E8A-4147-A177-3AD203B41FA5}">
                      <a16:colId xmlns:a16="http://schemas.microsoft.com/office/drawing/2014/main" val="3822161889"/>
                    </a:ext>
                  </a:extLst>
                </a:gridCol>
                <a:gridCol w="2065457">
                  <a:extLst>
                    <a:ext uri="{9D8B030D-6E8A-4147-A177-3AD203B41FA5}">
                      <a16:colId xmlns:a16="http://schemas.microsoft.com/office/drawing/2014/main" val="3934556985"/>
                    </a:ext>
                  </a:extLst>
                </a:gridCol>
                <a:gridCol w="2065457">
                  <a:extLst>
                    <a:ext uri="{9D8B030D-6E8A-4147-A177-3AD203B41FA5}">
                      <a16:colId xmlns:a16="http://schemas.microsoft.com/office/drawing/2014/main" val="589557349"/>
                    </a:ext>
                  </a:extLst>
                </a:gridCol>
              </a:tblGrid>
              <a:tr h="2284779">
                <a:tc>
                  <a:txBody>
                    <a:bodyPr/>
                    <a:lstStyle/>
                    <a:p>
                      <a:pPr algn="ctr"/>
                      <a:r>
                        <a:rPr lang="en-US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108</a:t>
                      </a:r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854252"/>
                  </a:ext>
                </a:extLst>
              </a:tr>
            </a:tbl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D6B573CA-D3B0-D0E4-3698-306E6961E789}"/>
              </a:ext>
            </a:extLst>
          </p:cNvPr>
          <p:cNvSpPr txBox="1"/>
          <p:nvPr/>
        </p:nvSpPr>
        <p:spPr>
          <a:xfrm>
            <a:off x="7511780" y="1840514"/>
            <a:ext cx="13075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EC5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MIX OF RECIPES</a:t>
            </a:r>
            <a:endParaRPr lang="x-none" sz="7200" dirty="0">
              <a:solidFill>
                <a:srgbClr val="FEC5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3" b="18754"/>
          <a:stretch/>
        </p:blipFill>
        <p:spPr>
          <a:xfrm>
            <a:off x="19567848" y="1637354"/>
            <a:ext cx="2655214" cy="139238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1E2EEE0-CA1A-F74A-37E8-61113EB44DBD}"/>
              </a:ext>
            </a:extLst>
          </p:cNvPr>
          <p:cNvSpPr txBox="1"/>
          <p:nvPr/>
        </p:nvSpPr>
        <p:spPr>
          <a:xfrm>
            <a:off x="2354539" y="5509015"/>
            <a:ext cx="3059301" cy="797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fontAlgn="base">
              <a:lnSpc>
                <a:spcPts val="5500"/>
              </a:lnSpc>
            </a:pP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Mix of recipes 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F284283-F7A9-8C1B-0972-7B293AC1BB99}"/>
              </a:ext>
            </a:extLst>
          </p:cNvPr>
          <p:cNvGrpSpPr/>
          <p:nvPr/>
        </p:nvGrpSpPr>
        <p:grpSpPr>
          <a:xfrm>
            <a:off x="2020723" y="8561931"/>
            <a:ext cx="3393117" cy="2814056"/>
            <a:chOff x="9128780" y="10473452"/>
            <a:chExt cx="3393117" cy="2814056"/>
          </a:xfrm>
        </p:grpSpPr>
        <p:pic>
          <p:nvPicPr>
            <p:cNvPr id="36" name="Picture 31">
              <a:extLst>
                <a:ext uri="{FF2B5EF4-FFF2-40B4-BE49-F238E27FC236}">
                  <a16:creationId xmlns:a16="http://schemas.microsoft.com/office/drawing/2014/main" id="{4E000F84-CF43-8AAE-3264-62376F766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241804" y="10473452"/>
              <a:ext cx="1535627" cy="171990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C8A07E-0868-A94C-5223-EA4B5529C48A}"/>
                </a:ext>
              </a:extLst>
            </p:cNvPr>
            <p:cNvSpPr txBox="1"/>
            <p:nvPr/>
          </p:nvSpPr>
          <p:spPr>
            <a:xfrm>
              <a:off x="9128780" y="12795065"/>
              <a:ext cx="339311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</a:t>
              </a:r>
              <a:r>
                <a:rPr lang="el-GR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</a:t>
              </a:r>
              <a:r>
                <a:rPr lang="en-US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1kg</a:t>
              </a:r>
              <a:r>
                <a:rPr lang="el-GR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chicken</a:t>
              </a:r>
              <a:endParaRPr lang="x-none" sz="26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9B82796-9F13-E5C2-B51C-E61E8F8AAB5C}"/>
              </a:ext>
            </a:extLst>
          </p:cNvPr>
          <p:cNvGrpSpPr/>
          <p:nvPr/>
        </p:nvGrpSpPr>
        <p:grpSpPr>
          <a:xfrm>
            <a:off x="5352902" y="8618128"/>
            <a:ext cx="3103609" cy="2727871"/>
            <a:chOff x="12910005" y="10587638"/>
            <a:chExt cx="3103609" cy="2727871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10005" y="10587638"/>
              <a:ext cx="2553009" cy="16233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F7D274-716D-953F-17A1-03C9809B21B8}"/>
                </a:ext>
              </a:extLst>
            </p:cNvPr>
            <p:cNvSpPr txBox="1"/>
            <p:nvPr/>
          </p:nvSpPr>
          <p:spPr>
            <a:xfrm>
              <a:off x="12910005" y="12823066"/>
              <a:ext cx="3103609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r>
                <a:rPr lang="el-GR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</a:t>
              </a:r>
              <a:r>
                <a:rPr lang="en-US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1k</a:t>
              </a:r>
              <a:r>
                <a:rPr lang="el-GR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 </a:t>
              </a:r>
              <a:r>
                <a:rPr lang="en-US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beef</a:t>
              </a:r>
              <a:endParaRPr lang="x-none" sz="26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1BD440D-6E40-74DC-CF97-39A59E56C1AD}"/>
              </a:ext>
            </a:extLst>
          </p:cNvPr>
          <p:cNvGrpSpPr/>
          <p:nvPr/>
        </p:nvGrpSpPr>
        <p:grpSpPr>
          <a:xfrm>
            <a:off x="8384767" y="8635936"/>
            <a:ext cx="2615595" cy="2740051"/>
            <a:chOff x="16488984" y="10587638"/>
            <a:chExt cx="2615595" cy="2740051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8984" y="10587638"/>
              <a:ext cx="1903273" cy="16233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B58E64-8EAB-7B44-63F8-692F086BBA92}"/>
                </a:ext>
              </a:extLst>
            </p:cNvPr>
            <p:cNvSpPr txBox="1"/>
            <p:nvPr/>
          </p:nvSpPr>
          <p:spPr>
            <a:xfrm>
              <a:off x="16545719" y="12835246"/>
              <a:ext cx="2558860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r>
                <a:rPr lang="el-GR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</a:t>
              </a:r>
              <a:r>
                <a:rPr lang="en-US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1k</a:t>
              </a:r>
              <a:r>
                <a:rPr lang="el-GR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 </a:t>
              </a:r>
              <a:r>
                <a:rPr lang="en-US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lamb</a:t>
              </a:r>
              <a:endParaRPr lang="x-none" sz="26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B03338A-87CB-1470-8132-EC751D850488}"/>
              </a:ext>
            </a:extLst>
          </p:cNvPr>
          <p:cNvGrpSpPr/>
          <p:nvPr/>
        </p:nvGrpSpPr>
        <p:grpSpPr>
          <a:xfrm>
            <a:off x="10886649" y="8765709"/>
            <a:ext cx="4318584" cy="2529895"/>
            <a:chOff x="19287007" y="10785615"/>
            <a:chExt cx="4318584" cy="2529895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87007" y="10785615"/>
              <a:ext cx="2212098" cy="96734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97184E-0B7A-FDD5-10BC-CB4ABFD62593}"/>
                </a:ext>
              </a:extLst>
            </p:cNvPr>
            <p:cNvSpPr txBox="1"/>
            <p:nvPr/>
          </p:nvSpPr>
          <p:spPr>
            <a:xfrm>
              <a:off x="19452031" y="12823067"/>
              <a:ext cx="4153560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r>
                <a:rPr lang="el-GR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</a:t>
              </a:r>
              <a:r>
                <a:rPr lang="en-US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1k</a:t>
              </a:r>
              <a:r>
                <a:rPr lang="el-GR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 </a:t>
              </a:r>
              <a:r>
                <a:rPr lang="en-US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fish</a:t>
              </a:r>
              <a:endParaRPr lang="x-none" sz="2600" dirty="0"/>
            </a:p>
          </p:txBody>
        </p:sp>
      </p:grpSp>
      <p:grpSp>
        <p:nvGrpSpPr>
          <p:cNvPr id="34" name="Группа 1">
            <a:extLst>
              <a:ext uri="{FF2B5EF4-FFF2-40B4-BE49-F238E27FC236}">
                <a16:creationId xmlns:a16="http://schemas.microsoft.com/office/drawing/2014/main" id="{91DD51D8-14AC-D923-5188-F1BE68EC0232}"/>
              </a:ext>
            </a:extLst>
          </p:cNvPr>
          <p:cNvGrpSpPr/>
          <p:nvPr/>
        </p:nvGrpSpPr>
        <p:grpSpPr>
          <a:xfrm>
            <a:off x="14665190" y="4730488"/>
            <a:ext cx="7864585" cy="892552"/>
            <a:chOff x="14512790" y="4216583"/>
            <a:chExt cx="7864585" cy="89255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7887E16-0D95-7900-4E9B-220FDD2D582D}"/>
                </a:ext>
              </a:extLst>
            </p:cNvPr>
            <p:cNvSpPr txBox="1"/>
            <p:nvPr/>
          </p:nvSpPr>
          <p:spPr>
            <a:xfrm>
              <a:off x="14512790" y="4593084"/>
              <a:ext cx="108008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kg</a:t>
              </a:r>
              <a:endPara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7223547-FBD3-9F0A-7106-3E9FD5F80D6B}"/>
                </a:ext>
              </a:extLst>
            </p:cNvPr>
            <p:cNvSpPr txBox="1"/>
            <p:nvPr/>
          </p:nvSpPr>
          <p:spPr>
            <a:xfrm>
              <a:off x="16654926" y="4216583"/>
              <a:ext cx="1275887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unit / box</a:t>
              </a:r>
              <a:endPara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3F06CE2-6AB2-940C-60FB-DE936F3ABDF9}"/>
                </a:ext>
              </a:extLst>
            </p:cNvPr>
            <p:cNvSpPr txBox="1"/>
            <p:nvPr/>
          </p:nvSpPr>
          <p:spPr>
            <a:xfrm>
              <a:off x="18539659" y="4216583"/>
              <a:ext cx="1789805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boxes /</a:t>
              </a:r>
            </a:p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pallet</a:t>
              </a:r>
              <a:endPara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6B61A94-DBE6-398F-1E74-1B8A7078F83E}"/>
                </a:ext>
              </a:extLst>
            </p:cNvPr>
            <p:cNvSpPr txBox="1"/>
            <p:nvPr/>
          </p:nvSpPr>
          <p:spPr>
            <a:xfrm>
              <a:off x="20587570" y="4216583"/>
              <a:ext cx="1789805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units /</a:t>
              </a:r>
            </a:p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pallet</a:t>
              </a:r>
              <a:endPara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16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BFBBCC-BCC2-5D4D-A976-C69870410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17" y="14463713"/>
            <a:ext cx="14643100" cy="774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FE64D4-191C-5F42-BCF3-924AC6089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9713" y="14440267"/>
            <a:ext cx="5092700" cy="838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29C9D2-84B3-3F4E-A0E8-304025F8AB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186"/>
          <a:stretch/>
        </p:blipFill>
        <p:spPr>
          <a:xfrm>
            <a:off x="0" y="-46893"/>
            <a:ext cx="7099300" cy="27900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0FAA559-E0FE-7D46-AB28-91EE102FF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510" y="536235"/>
            <a:ext cx="3810000" cy="838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F33A482-1DB1-2D40-82B8-47A9D5373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8010" y="2070051"/>
            <a:ext cx="1651000" cy="6731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77F59F0-13F1-D744-9C6F-7492763D3333}"/>
              </a:ext>
            </a:extLst>
          </p:cNvPr>
          <p:cNvSpPr txBox="1"/>
          <p:nvPr/>
        </p:nvSpPr>
        <p:spPr>
          <a:xfrm>
            <a:off x="19970442" y="14463713"/>
            <a:ext cx="3962219" cy="61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ts val="4740"/>
              </a:lnSpc>
            </a:pPr>
            <a:r>
              <a:rPr lang="en-US" sz="2500" dirty="0" err="1">
                <a:solidFill>
                  <a:srgbClr val="FEC5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www.aellisfood.com</a:t>
            </a:r>
            <a:endParaRPr lang="en-US" sz="2500" dirty="0">
              <a:solidFill>
                <a:srgbClr val="FEC5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F2EC70ED-372E-483A-1345-9A29BD219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6861" y="14463713"/>
            <a:ext cx="1080087" cy="5571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026C015-6270-829C-A7F6-4336ADF87C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7445" y="9797779"/>
            <a:ext cx="1186667" cy="51726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714B00D-8E16-B434-39F2-179574FC98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7389" y="6192127"/>
            <a:ext cx="877790" cy="98312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CB2C02E-2B27-3C80-B3AD-A071FC440B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6722" y="7495396"/>
            <a:ext cx="1168400" cy="7429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E35FFF-0024-E808-EDE7-4B61727DEF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34133" y="8734685"/>
            <a:ext cx="871046" cy="74295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D9FCD8C-B28B-F139-8AE2-462B0C9C8B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53169" y="11745855"/>
            <a:ext cx="1186667" cy="106495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E9391EF-3326-5563-0EA6-8F4315A22D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97729" y="10899415"/>
            <a:ext cx="1365079" cy="72758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6B573CA-D3B0-D0E4-3698-306E6961E789}"/>
              </a:ext>
            </a:extLst>
          </p:cNvPr>
          <p:cNvSpPr txBox="1"/>
          <p:nvPr/>
        </p:nvSpPr>
        <p:spPr>
          <a:xfrm>
            <a:off x="7511779" y="1840514"/>
            <a:ext cx="14949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EC5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FINANCIAL OFFER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7EDDDE-9252-8E7D-77BA-EFEF58213EE3}"/>
              </a:ext>
            </a:extLst>
          </p:cNvPr>
          <p:cNvSpPr txBox="1"/>
          <p:nvPr/>
        </p:nvSpPr>
        <p:spPr>
          <a:xfrm>
            <a:off x="1720823" y="4322598"/>
            <a:ext cx="43097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 kg packages</a:t>
            </a:r>
            <a:r>
              <a:rPr lang="ru-RU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l-GR" sz="26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" name="Google Shape;525;p15">
            <a:extLst>
              <a:ext uri="{FF2B5EF4-FFF2-40B4-BE49-F238E27FC236}">
                <a16:creationId xmlns:a16="http://schemas.microsoft.com/office/drawing/2014/main" id="{F7917FB7-C2C8-FB01-2DA7-FEE2547282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6021920"/>
              </p:ext>
            </p:extLst>
          </p:nvPr>
        </p:nvGraphicFramePr>
        <p:xfrm>
          <a:off x="10144279" y="5877699"/>
          <a:ext cx="11420320" cy="6928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84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4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4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4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4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61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 i="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25,7</a:t>
                      </a:r>
                      <a:r>
                        <a:rPr lang="el-GR" sz="2600" b="0" i="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</a:t>
                      </a:r>
                      <a:r>
                        <a:rPr lang="el-GR" sz="2600" b="0" i="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€</a:t>
                      </a: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 i="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25,7</a:t>
                      </a:r>
                      <a:r>
                        <a:rPr lang="el-GR" sz="2600" b="0" i="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</a:t>
                      </a:r>
                      <a:r>
                        <a:rPr lang="el-GR" sz="2600" b="0" i="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€</a:t>
                      </a: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 i="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25,7</a:t>
                      </a:r>
                      <a:r>
                        <a:rPr lang="el-GR" sz="2600" b="0" i="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</a:t>
                      </a:r>
                      <a:r>
                        <a:rPr lang="el-GR" sz="2600" b="0" i="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€</a:t>
                      </a: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r>
                        <a:rPr lang="en-US" sz="2600" b="0" i="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25,7</a:t>
                      </a:r>
                      <a:r>
                        <a:rPr lang="el-GR" sz="2600" b="0" i="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</a:t>
                      </a:r>
                      <a:r>
                        <a:rPr lang="el-GR" sz="2600" b="0" i="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€</a:t>
                      </a: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r>
                        <a:rPr lang="en-US" sz="2600" b="0" i="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25,7</a:t>
                      </a:r>
                      <a:r>
                        <a:rPr lang="el-GR" sz="2600" b="0" i="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</a:t>
                      </a:r>
                      <a:r>
                        <a:rPr lang="el-GR" sz="2600" b="0" i="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€</a:t>
                      </a: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 i="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25,7</a:t>
                      </a:r>
                      <a:r>
                        <a:rPr lang="el-GR" sz="2600" b="0" i="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</a:t>
                      </a:r>
                      <a:r>
                        <a:rPr lang="el-GR" sz="2600" b="0" i="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€</a:t>
                      </a: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Google Shape;543;p15">
            <a:extLst>
              <a:ext uri="{FF2B5EF4-FFF2-40B4-BE49-F238E27FC236}">
                <a16:creationId xmlns:a16="http://schemas.microsoft.com/office/drawing/2014/main" id="{0022CE90-5ADE-2E59-0F6B-A768D33E3805}"/>
              </a:ext>
            </a:extLst>
          </p:cNvPr>
          <p:cNvSpPr txBox="1"/>
          <p:nvPr/>
        </p:nvSpPr>
        <p:spPr>
          <a:xfrm>
            <a:off x="19433161" y="4775717"/>
            <a:ext cx="227488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26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Wholesale</a:t>
            </a:r>
          </a:p>
        </p:txBody>
      </p:sp>
    </p:spTree>
    <p:extLst>
      <p:ext uri="{BB962C8B-B14F-4D97-AF65-F5344CB8AC3E}">
        <p14:creationId xmlns:p14="http://schemas.microsoft.com/office/powerpoint/2010/main" val="422572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BFBBCC-BCC2-5D4D-A976-C69870410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17" y="14463713"/>
            <a:ext cx="14643100" cy="774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FE64D4-191C-5F42-BCF3-924AC6089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9713" y="14440267"/>
            <a:ext cx="5092700" cy="838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29C9D2-84B3-3F4E-A0E8-304025F8AB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477"/>
          <a:stretch/>
        </p:blipFill>
        <p:spPr>
          <a:xfrm>
            <a:off x="0" y="-1"/>
            <a:ext cx="7099300" cy="2743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0FAA559-E0FE-7D46-AB28-91EE102FF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510" y="536235"/>
            <a:ext cx="3810000" cy="838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F33A482-1DB1-2D40-82B8-47A9D5373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8010" y="2070051"/>
            <a:ext cx="1651000" cy="6731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77F59F0-13F1-D744-9C6F-7492763D3333}"/>
              </a:ext>
            </a:extLst>
          </p:cNvPr>
          <p:cNvSpPr txBox="1"/>
          <p:nvPr/>
        </p:nvSpPr>
        <p:spPr>
          <a:xfrm>
            <a:off x="19970443" y="14463713"/>
            <a:ext cx="3592942" cy="610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ts val="4740"/>
              </a:lnSpc>
            </a:pPr>
            <a:r>
              <a:rPr lang="en-US" sz="2500" dirty="0" err="1">
                <a:solidFill>
                  <a:srgbClr val="FEC5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www.aellisfood.com</a:t>
            </a:r>
            <a:endParaRPr lang="en-US" sz="2500" dirty="0">
              <a:solidFill>
                <a:srgbClr val="FEC5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F2EC70ED-372E-483A-1345-9A29BD219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6861" y="14463713"/>
            <a:ext cx="1080087" cy="5571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026C015-6270-829C-A7F6-4336ADF87C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7445" y="9797779"/>
            <a:ext cx="1186667" cy="51726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714B00D-8E16-B434-39F2-179574FC98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7389" y="6192127"/>
            <a:ext cx="877790" cy="98312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CB2C02E-2B27-3C80-B3AD-A071FC440B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6722" y="7495396"/>
            <a:ext cx="1168400" cy="7429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E35FFF-0024-E808-EDE7-4B61727DEF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34133" y="8734685"/>
            <a:ext cx="871046" cy="74295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E9391EF-3326-5563-0EA6-8F4315A22D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7729" y="10899415"/>
            <a:ext cx="1365079" cy="727581"/>
          </a:xfrm>
          <a:prstGeom prst="rect">
            <a:avLst/>
          </a:prstGeom>
        </p:spPr>
      </p:pic>
      <p:grpSp>
        <p:nvGrpSpPr>
          <p:cNvPr id="74" name="Group 23">
            <a:extLst>
              <a:ext uri="{FF2B5EF4-FFF2-40B4-BE49-F238E27FC236}">
                <a16:creationId xmlns:a16="http://schemas.microsoft.com/office/drawing/2014/main" id="{0E6B2A67-F6DA-A504-C136-251BAE7699BC}"/>
              </a:ext>
            </a:extLst>
          </p:cNvPr>
          <p:cNvGrpSpPr/>
          <p:nvPr/>
        </p:nvGrpSpPr>
        <p:grpSpPr>
          <a:xfrm>
            <a:off x="11821761" y="12718932"/>
            <a:ext cx="733857" cy="733857"/>
            <a:chOff x="12191206" y="12327988"/>
            <a:chExt cx="927053" cy="927053"/>
          </a:xfrm>
        </p:grpSpPr>
        <p:sp>
          <p:nvSpPr>
            <p:cNvPr id="75" name="Oval 25">
              <a:extLst>
                <a:ext uri="{FF2B5EF4-FFF2-40B4-BE49-F238E27FC236}">
                  <a16:creationId xmlns:a16="http://schemas.microsoft.com/office/drawing/2014/main" id="{DE8EDA02-5C65-F007-DD65-CAFBAC8F13C3}"/>
                </a:ext>
              </a:extLst>
            </p:cNvPr>
            <p:cNvSpPr/>
            <p:nvPr/>
          </p:nvSpPr>
          <p:spPr>
            <a:xfrm>
              <a:off x="12191206" y="12327988"/>
              <a:ext cx="927053" cy="927053"/>
            </a:xfrm>
            <a:prstGeom prst="ellipse">
              <a:avLst/>
            </a:prstGeom>
            <a:solidFill>
              <a:srgbClr val="FEC5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800" dirty="0"/>
            </a:p>
          </p:txBody>
        </p:sp>
        <p:pic>
          <p:nvPicPr>
            <p:cNvPr id="76" name="Picture 26">
              <a:extLst>
                <a:ext uri="{FF2B5EF4-FFF2-40B4-BE49-F238E27FC236}">
                  <a16:creationId xmlns:a16="http://schemas.microsoft.com/office/drawing/2014/main" id="{4658EE56-1A21-79BC-6668-D90AE304D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2510758" y="12576633"/>
              <a:ext cx="339285" cy="429761"/>
            </a:xfrm>
            <a:prstGeom prst="rect">
              <a:avLst/>
            </a:prstGeom>
          </p:spPr>
        </p:pic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D6B573CA-D3B0-D0E4-3698-306E6961E789}"/>
              </a:ext>
            </a:extLst>
          </p:cNvPr>
          <p:cNvSpPr txBox="1"/>
          <p:nvPr/>
        </p:nvSpPr>
        <p:spPr>
          <a:xfrm>
            <a:off x="7511779" y="1840514"/>
            <a:ext cx="14949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EC5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FINANCIAL OFFER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BE4AF5-6C8B-829D-4860-64B7F033878B}"/>
              </a:ext>
            </a:extLst>
          </p:cNvPr>
          <p:cNvSpPr txBox="1"/>
          <p:nvPr/>
        </p:nvSpPr>
        <p:spPr>
          <a:xfrm>
            <a:off x="1720823" y="4322598"/>
            <a:ext cx="43097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kg packages</a:t>
            </a:r>
            <a:r>
              <a:rPr lang="ru-RU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l-GR" sz="26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" name="Google Shape;566;p16">
            <a:extLst>
              <a:ext uri="{FF2B5EF4-FFF2-40B4-BE49-F238E27FC236}">
                <a16:creationId xmlns:a16="http://schemas.microsoft.com/office/drawing/2014/main" id="{7A35D0C6-1056-2453-9DB0-E8BD3CB0DB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8408349"/>
              </p:ext>
            </p:extLst>
          </p:nvPr>
        </p:nvGraphicFramePr>
        <p:xfrm>
          <a:off x="9391648" y="5935962"/>
          <a:ext cx="12382500" cy="5795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47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61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 i="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13,7</a:t>
                      </a:r>
                      <a:r>
                        <a:rPr lang="el-GR" sz="2600" b="0" i="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</a:t>
                      </a:r>
                      <a:r>
                        <a:rPr lang="el-GR" sz="2600" b="0" i="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€</a:t>
                      </a: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 i="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13,7</a:t>
                      </a:r>
                      <a:r>
                        <a:rPr lang="en-US" sz="2600" b="0" i="0" u="none" strike="noStrike" cap="none" baseline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</a:t>
                      </a:r>
                      <a:r>
                        <a:rPr lang="el-GR" sz="2600" b="0" i="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€</a:t>
                      </a: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 i="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13,7</a:t>
                      </a:r>
                      <a:r>
                        <a:rPr lang="el-GR" sz="2600" b="0" i="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</a:t>
                      </a:r>
                      <a:r>
                        <a:rPr lang="el-GR" sz="2600" b="0" i="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€</a:t>
                      </a: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r>
                        <a:rPr lang="en-US" sz="2600" b="0" i="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13,7</a:t>
                      </a:r>
                      <a:r>
                        <a:rPr lang="el-GR" sz="2600" b="0" i="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</a:t>
                      </a:r>
                      <a:r>
                        <a:rPr lang="el-GR" sz="2600" b="0" i="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€</a:t>
                      </a: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Verdana"/>
                        <a:buNone/>
                      </a:pPr>
                      <a:r>
                        <a:rPr lang="en-US" sz="2600" b="0" i="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13,7</a:t>
                      </a:r>
                      <a:r>
                        <a:rPr lang="el-GR" sz="2600" b="0" i="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</a:t>
                      </a:r>
                      <a:r>
                        <a:rPr lang="el-GR" sz="2600" b="0" i="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€</a:t>
                      </a:r>
                      <a:endParaRPr sz="2600" b="0" i="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Google Shape;585;p16">
            <a:extLst>
              <a:ext uri="{FF2B5EF4-FFF2-40B4-BE49-F238E27FC236}">
                <a16:creationId xmlns:a16="http://schemas.microsoft.com/office/drawing/2014/main" id="{947A38E5-8F52-90CA-174D-CF14C5FC6401}"/>
              </a:ext>
            </a:extLst>
          </p:cNvPr>
          <p:cNvSpPr txBox="1"/>
          <p:nvPr/>
        </p:nvSpPr>
        <p:spPr>
          <a:xfrm>
            <a:off x="19560082" y="4775717"/>
            <a:ext cx="227598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26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Wholesale</a:t>
            </a:r>
          </a:p>
        </p:txBody>
      </p:sp>
    </p:spTree>
    <p:extLst>
      <p:ext uri="{BB962C8B-B14F-4D97-AF65-F5344CB8AC3E}">
        <p14:creationId xmlns:p14="http://schemas.microsoft.com/office/powerpoint/2010/main" val="59367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C0D1411-8053-214A-AEC6-3E4398094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9713" y="2471379"/>
            <a:ext cx="5092700" cy="8382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3150D1D-1B47-E54B-A027-1312ED911D06}"/>
              </a:ext>
            </a:extLst>
          </p:cNvPr>
          <p:cNvSpPr txBox="1"/>
          <p:nvPr/>
        </p:nvSpPr>
        <p:spPr>
          <a:xfrm>
            <a:off x="9627736" y="12732839"/>
            <a:ext cx="4135707" cy="6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ts val="4740"/>
              </a:lnSpc>
            </a:pPr>
            <a:r>
              <a:rPr lang="en-US" sz="2600" dirty="0" err="1">
                <a:solidFill>
                  <a:srgbClr val="FEC5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www.aellisfood.com</a:t>
            </a:r>
            <a:endParaRPr lang="en-US" sz="2600" dirty="0">
              <a:solidFill>
                <a:srgbClr val="FEC5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1888FE4-BD11-054C-ACCB-0D63A5116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1091" y="5265420"/>
            <a:ext cx="889000" cy="469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D69514-E9D5-4649-B5FD-0769CB081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6591" y="4331167"/>
            <a:ext cx="1651000" cy="6731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B702A04-97B0-3B46-9BBD-88F275CC52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9891" y="2484079"/>
            <a:ext cx="4851400" cy="1651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91E9C6-1EA8-F5CC-A790-1E2D4ADD736C}"/>
              </a:ext>
            </a:extLst>
          </p:cNvPr>
          <p:cNvSpPr txBox="1"/>
          <p:nvPr/>
        </p:nvSpPr>
        <p:spPr>
          <a:xfrm>
            <a:off x="8419920" y="7932116"/>
            <a:ext cx="65513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YOU.</a:t>
            </a:r>
            <a:endParaRPr lang="x-none" sz="3000" dirty="0">
              <a:solidFill>
                <a:schemeClr val="bg1">
                  <a:lumMod val="9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46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BFBBCC-BCC2-5D4D-A976-C69870410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17" y="14463713"/>
            <a:ext cx="14643100" cy="774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0FAA559-E0FE-7D46-AB28-91EE102FF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510" y="1206284"/>
            <a:ext cx="3810000" cy="838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F33A482-1DB1-2D40-82B8-47A9D5373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010" y="2590159"/>
            <a:ext cx="1651000" cy="673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CBA4BC-CEAE-27F4-23F5-235EE941F6D8}"/>
              </a:ext>
            </a:extLst>
          </p:cNvPr>
          <p:cNvSpPr txBox="1"/>
          <p:nvPr/>
        </p:nvSpPr>
        <p:spPr>
          <a:xfrm>
            <a:off x="4019010" y="5034623"/>
            <a:ext cx="16295954" cy="43242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fontAlgn="base">
              <a:lnSpc>
                <a:spcPts val="5500"/>
              </a:lnSpc>
            </a:pPr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founded </a:t>
            </a:r>
            <a:r>
              <a:rPr lang="en-GB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Aellis</a:t>
            </a:r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focused on producing quality pet products using only fresh ingredients. </a:t>
            </a:r>
          </a:p>
          <a:p>
            <a:pPr algn="just" fontAlgn="base">
              <a:lnSpc>
                <a:spcPts val="5500"/>
              </a:lnSpc>
            </a:pPr>
            <a:endParaRPr lang="en-GB" sz="3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fontAlgn="base">
              <a:lnSpc>
                <a:spcPts val="5500"/>
              </a:lnSpc>
            </a:pPr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created an innovative and unique vertical production facility for baked foods so that all nutrients remain unaltered and our pets benefit to the fullest.</a:t>
            </a:r>
          </a:p>
          <a:p>
            <a:pPr algn="just" fontAlgn="base">
              <a:lnSpc>
                <a:spcPts val="5500"/>
              </a:lnSpc>
            </a:pPr>
            <a:endParaRPr lang="en-GB" sz="3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892F131-CD8B-3EDB-5C1E-181F9F2638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16861" y="14463713"/>
            <a:ext cx="1080087" cy="5571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A1A6BED-78BE-C176-693D-9AF9AD67CC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9713" y="14431681"/>
            <a:ext cx="5092700" cy="8382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2034258-A848-D637-0C28-12FACCE77C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052"/>
          <a:stretch/>
        </p:blipFill>
        <p:spPr>
          <a:xfrm>
            <a:off x="0" y="-23447"/>
            <a:ext cx="7099300" cy="279488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D5B1658-1C16-B4CC-FF1F-7F3B12055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510" y="536235"/>
            <a:ext cx="3810000" cy="8382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DB07713-C4EC-3026-8FB7-3BF2A090C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010" y="2070051"/>
            <a:ext cx="1651000" cy="6731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29203B-5736-2968-3B20-41EA043B77A8}"/>
              </a:ext>
            </a:extLst>
          </p:cNvPr>
          <p:cNvGrpSpPr/>
          <p:nvPr/>
        </p:nvGrpSpPr>
        <p:grpSpPr>
          <a:xfrm>
            <a:off x="12191206" y="12832740"/>
            <a:ext cx="733857" cy="733857"/>
            <a:chOff x="12191206" y="12327988"/>
            <a:chExt cx="927053" cy="92705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6F28651-68C7-07DD-1BBE-F576D6F9E5BE}"/>
                </a:ext>
              </a:extLst>
            </p:cNvPr>
            <p:cNvSpPr/>
            <p:nvPr/>
          </p:nvSpPr>
          <p:spPr>
            <a:xfrm>
              <a:off x="12191206" y="12327988"/>
              <a:ext cx="927053" cy="927053"/>
            </a:xfrm>
            <a:prstGeom prst="ellipse">
              <a:avLst/>
            </a:prstGeom>
            <a:solidFill>
              <a:srgbClr val="FEC5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800" dirty="0"/>
            </a:p>
          </p:txBody>
        </p:sp>
        <p:pic>
          <p:nvPicPr>
            <p:cNvPr id="4" name="Picture 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24036CB-FA1F-83ED-3653-DDB639BBE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485089" y="12576633"/>
              <a:ext cx="339286" cy="42976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35A6952-236B-7BA3-5641-5DFA1CEAFF75}"/>
              </a:ext>
            </a:extLst>
          </p:cNvPr>
          <p:cNvSpPr txBox="1"/>
          <p:nvPr/>
        </p:nvSpPr>
        <p:spPr>
          <a:xfrm>
            <a:off x="19970442" y="14443346"/>
            <a:ext cx="3628111" cy="6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ts val="4740"/>
              </a:lnSpc>
            </a:pPr>
            <a:r>
              <a:rPr lang="en-US" sz="2500" dirty="0" err="1">
                <a:solidFill>
                  <a:srgbClr val="FEC5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www.aellisfood.com</a:t>
            </a:r>
            <a:endParaRPr lang="en-US" sz="2500" dirty="0">
              <a:solidFill>
                <a:srgbClr val="FEC5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6614DB-9DC7-3645-0431-B3212BE0194B}"/>
              </a:ext>
            </a:extLst>
          </p:cNvPr>
          <p:cNvSpPr txBox="1"/>
          <p:nvPr/>
        </p:nvSpPr>
        <p:spPr>
          <a:xfrm>
            <a:off x="7511780" y="1840514"/>
            <a:ext cx="15448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EC5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  <a:endParaRPr lang="el-GR" sz="7200" dirty="0">
              <a:solidFill>
                <a:srgbClr val="FEC5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97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5" animBg="1"/>
      <p:bldP spid="10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BFBBCC-BCC2-5D4D-A976-C69870410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17" y="14463713"/>
            <a:ext cx="14643100" cy="774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0FAA559-E0FE-7D46-AB28-91EE102FF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510" y="1206284"/>
            <a:ext cx="3810000" cy="838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F33A482-1DB1-2D40-82B8-47A9D5373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010" y="2590159"/>
            <a:ext cx="1651000" cy="673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CBA4BC-CEAE-27F4-23F5-235EE941F6D8}"/>
              </a:ext>
            </a:extLst>
          </p:cNvPr>
          <p:cNvSpPr txBox="1"/>
          <p:nvPr/>
        </p:nvSpPr>
        <p:spPr>
          <a:xfrm>
            <a:off x="4067447" y="5173011"/>
            <a:ext cx="16247518" cy="42276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fontAlgn="base">
              <a:lnSpc>
                <a:spcPts val="5500"/>
              </a:lnSpc>
            </a:pPr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AELLIS product has a number of strong communication advantages that allow the brand to be positioned as a premium product, which is addressed to a corresponding audience/target audience.</a:t>
            </a:r>
          </a:p>
          <a:p>
            <a:pPr algn="just" fontAlgn="base">
              <a:lnSpc>
                <a:spcPts val="5500"/>
              </a:lnSpc>
            </a:pPr>
            <a:endParaRPr lang="en-GB" sz="3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fontAlgn="base">
              <a:lnSpc>
                <a:spcPts val="5500"/>
              </a:lnSpc>
            </a:pPr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Below are the 6 key elements that form the basis of any communication effort and constitute the Unique Selling Proposition (USP) of the product range.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A1A6BED-78BE-C176-693D-9AF9AD67CC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9713" y="14419900"/>
            <a:ext cx="5092700" cy="8382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9DC2733-9E73-4F4F-248D-8AADB7CEC64A}"/>
              </a:ext>
            </a:extLst>
          </p:cNvPr>
          <p:cNvSpPr txBox="1"/>
          <p:nvPr/>
        </p:nvSpPr>
        <p:spPr>
          <a:xfrm>
            <a:off x="19970443" y="14443346"/>
            <a:ext cx="3487434" cy="610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ts val="4740"/>
              </a:lnSpc>
            </a:pPr>
            <a:r>
              <a:rPr lang="en-US" sz="2500" dirty="0" err="1">
                <a:solidFill>
                  <a:srgbClr val="FEC5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www.aellisfood.com</a:t>
            </a:r>
            <a:endParaRPr lang="en-US" sz="2500" dirty="0">
              <a:solidFill>
                <a:srgbClr val="FEC5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CD7994C-3578-0470-6BCB-608D2AE61E13}"/>
              </a:ext>
            </a:extLst>
          </p:cNvPr>
          <p:cNvGrpSpPr/>
          <p:nvPr/>
        </p:nvGrpSpPr>
        <p:grpSpPr>
          <a:xfrm>
            <a:off x="12191206" y="12832740"/>
            <a:ext cx="733857" cy="733857"/>
            <a:chOff x="12191206" y="12327988"/>
            <a:chExt cx="927053" cy="927053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D44DE2E-4B16-55F5-D4F8-C07188CA93E5}"/>
                </a:ext>
              </a:extLst>
            </p:cNvPr>
            <p:cNvSpPr/>
            <p:nvPr/>
          </p:nvSpPr>
          <p:spPr>
            <a:xfrm>
              <a:off x="12191206" y="12327988"/>
              <a:ext cx="927053" cy="927053"/>
            </a:xfrm>
            <a:prstGeom prst="ellipse">
              <a:avLst/>
            </a:prstGeom>
            <a:solidFill>
              <a:srgbClr val="FEC5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800" dirty="0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2D756CD-3C05-0DC3-2504-1975572F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485089" y="12576633"/>
              <a:ext cx="339286" cy="42976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02034258-A848-D637-0C28-12FACCE77C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698"/>
          <a:stretch/>
        </p:blipFill>
        <p:spPr>
          <a:xfrm>
            <a:off x="0" y="-1"/>
            <a:ext cx="7099300" cy="277143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D5B1658-1C16-B4CC-FF1F-7F3B12055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510" y="536235"/>
            <a:ext cx="3810000" cy="8382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DB07713-C4EC-3026-8FB7-3BF2A090C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010" y="2070051"/>
            <a:ext cx="1651000" cy="6731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F6614DB-9DC7-3645-0431-B3212BE0194B}"/>
              </a:ext>
            </a:extLst>
          </p:cNvPr>
          <p:cNvSpPr txBox="1"/>
          <p:nvPr/>
        </p:nvSpPr>
        <p:spPr>
          <a:xfrm>
            <a:off x="7511779" y="1840514"/>
            <a:ext cx="16870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EC5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UNIQUE</a:t>
            </a:r>
            <a:r>
              <a:rPr lang="el-GR" sz="7200" dirty="0">
                <a:solidFill>
                  <a:srgbClr val="FEC5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7200" dirty="0">
                <a:solidFill>
                  <a:srgbClr val="FEC5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SELLING PROPOSITION</a:t>
            </a:r>
            <a:endParaRPr lang="x-none" sz="7200" dirty="0">
              <a:solidFill>
                <a:srgbClr val="FEC5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3DD739-66B2-8807-BD57-A411FE6B6F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16861" y="14463713"/>
            <a:ext cx="1080087" cy="55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5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BFBBCC-BCC2-5D4D-A976-C69870410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17" y="14463713"/>
            <a:ext cx="14643100" cy="774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FE64D4-191C-5F42-BCF3-924AC6089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9713" y="14440267"/>
            <a:ext cx="5092700" cy="838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29C9D2-84B3-3F4E-A0E8-304025F8AB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185" b="1"/>
          <a:stretch/>
        </p:blipFill>
        <p:spPr>
          <a:xfrm>
            <a:off x="0" y="-23445"/>
            <a:ext cx="7099300" cy="27900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0FAA559-E0FE-7D46-AB28-91EE102FF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510" y="536235"/>
            <a:ext cx="3810000" cy="838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F33A482-1DB1-2D40-82B8-47A9D5373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8010" y="2070051"/>
            <a:ext cx="1651000" cy="6731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77F59F0-13F1-D744-9C6F-7492763D3333}"/>
              </a:ext>
            </a:extLst>
          </p:cNvPr>
          <p:cNvSpPr txBox="1"/>
          <p:nvPr/>
        </p:nvSpPr>
        <p:spPr>
          <a:xfrm>
            <a:off x="19970442" y="14463713"/>
            <a:ext cx="3522604" cy="610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ts val="4740"/>
              </a:lnSpc>
            </a:pPr>
            <a:r>
              <a:rPr lang="en-US" sz="2500" dirty="0" err="1">
                <a:solidFill>
                  <a:srgbClr val="FEC5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www.aellisfood.com</a:t>
            </a:r>
            <a:endParaRPr lang="en-US" sz="2500" dirty="0">
              <a:solidFill>
                <a:srgbClr val="FEC5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F2EC70ED-372E-483A-1345-9A29BD219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6861" y="14463713"/>
            <a:ext cx="1080087" cy="557188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E4C9B540-0087-52E6-1AAE-2AE4D0475DD1}"/>
              </a:ext>
            </a:extLst>
          </p:cNvPr>
          <p:cNvGrpSpPr/>
          <p:nvPr/>
        </p:nvGrpSpPr>
        <p:grpSpPr>
          <a:xfrm>
            <a:off x="12191206" y="12832740"/>
            <a:ext cx="733857" cy="733857"/>
            <a:chOff x="12191206" y="12327988"/>
            <a:chExt cx="927053" cy="927053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8A361005-7247-7755-02C0-6BCF00F6259C}"/>
                </a:ext>
              </a:extLst>
            </p:cNvPr>
            <p:cNvSpPr/>
            <p:nvPr/>
          </p:nvSpPr>
          <p:spPr>
            <a:xfrm>
              <a:off x="12191206" y="12327988"/>
              <a:ext cx="927053" cy="927053"/>
            </a:xfrm>
            <a:prstGeom prst="ellipse">
              <a:avLst/>
            </a:prstGeom>
            <a:solidFill>
              <a:srgbClr val="FEC5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800" dirty="0"/>
            </a:p>
          </p:txBody>
        </p:sp>
        <p:pic>
          <p:nvPicPr>
            <p:cNvPr id="99" name="Picture 98">
              <a:hlinkClick r:id="" action="ppaction://noaction"/>
              <a:extLst>
                <a:ext uri="{FF2B5EF4-FFF2-40B4-BE49-F238E27FC236}">
                  <a16:creationId xmlns:a16="http://schemas.microsoft.com/office/drawing/2014/main" id="{18DD752F-DC52-0EBD-7D5E-9BDE9EA21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485089" y="12576633"/>
              <a:ext cx="339286" cy="42976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8CE508D-9D55-F0A4-5BF5-3DE752461B49}"/>
              </a:ext>
            </a:extLst>
          </p:cNvPr>
          <p:cNvGrpSpPr/>
          <p:nvPr/>
        </p:nvGrpSpPr>
        <p:grpSpPr>
          <a:xfrm>
            <a:off x="3187928" y="5163871"/>
            <a:ext cx="9829764" cy="1372131"/>
            <a:chOff x="3187928" y="5163871"/>
            <a:chExt cx="9829764" cy="13721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35E426-C540-095E-B267-654CA3BE8643}"/>
                </a:ext>
              </a:extLst>
            </p:cNvPr>
            <p:cNvSpPr txBox="1"/>
            <p:nvPr/>
          </p:nvSpPr>
          <p:spPr>
            <a:xfrm>
              <a:off x="5105139" y="5304242"/>
              <a:ext cx="7912553" cy="10697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lnSpc>
                  <a:spcPts val="4000"/>
                </a:lnSpc>
              </a:pPr>
              <a:r>
                <a:rPr lang="en-US" sz="3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100% fresh, approved for human consumption meat</a:t>
              </a:r>
              <a:endParaRPr lang="el-GR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FDE941E-53A9-E2B3-A723-A881ED4B5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3187928" y="5163871"/>
              <a:ext cx="1392310" cy="137213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4A390-C5E2-F3F1-A529-10C168FACD0D}"/>
              </a:ext>
            </a:extLst>
          </p:cNvPr>
          <p:cNvGrpSpPr/>
          <p:nvPr/>
        </p:nvGrpSpPr>
        <p:grpSpPr>
          <a:xfrm>
            <a:off x="3189316" y="7272742"/>
            <a:ext cx="8963022" cy="1598788"/>
            <a:chOff x="3189316" y="7272742"/>
            <a:chExt cx="8963022" cy="159878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B3E9A7-7612-2BAF-7918-8D456D878C94}"/>
                </a:ext>
              </a:extLst>
            </p:cNvPr>
            <p:cNvSpPr txBox="1"/>
            <p:nvPr/>
          </p:nvSpPr>
          <p:spPr>
            <a:xfrm>
              <a:off x="5086852" y="7582257"/>
              <a:ext cx="7065486" cy="70108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lnSpc>
                  <a:spcPts val="5500"/>
                </a:lnSpc>
              </a:pPr>
              <a:r>
                <a:rPr lang="en-GB" sz="3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Prepared with olive oil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F4253F6-883D-740E-C237-822DA72D9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89316" y="7272742"/>
              <a:ext cx="1308100" cy="159878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CEF4F0C-CDEC-A11A-EE64-3EA07CA041FC}"/>
              </a:ext>
            </a:extLst>
          </p:cNvPr>
          <p:cNvGrpSpPr/>
          <p:nvPr/>
        </p:nvGrpSpPr>
        <p:grpSpPr>
          <a:xfrm>
            <a:off x="3090028" y="9467773"/>
            <a:ext cx="9062310" cy="1392310"/>
            <a:chOff x="3090028" y="9467773"/>
            <a:chExt cx="9062310" cy="139231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2248B2-9A4C-F749-4126-0C8D0F00128A}"/>
                </a:ext>
              </a:extLst>
            </p:cNvPr>
            <p:cNvSpPr txBox="1"/>
            <p:nvPr/>
          </p:nvSpPr>
          <p:spPr>
            <a:xfrm>
              <a:off x="5086851" y="9759401"/>
              <a:ext cx="7065487" cy="7151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lnSpc>
                  <a:spcPts val="5500"/>
                </a:lnSpc>
              </a:pPr>
              <a:r>
                <a:rPr lang="en-US" sz="3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Slowly oven-baked at 80° C</a:t>
              </a:r>
              <a:endParaRPr lang="el-GR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D9BD0AC-40FA-E0C9-175D-87E5DD437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90028" y="9467773"/>
              <a:ext cx="1392310" cy="1392310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F6614DB-9DC7-3645-0431-B3212BE0194B}"/>
              </a:ext>
            </a:extLst>
          </p:cNvPr>
          <p:cNvSpPr txBox="1"/>
          <p:nvPr/>
        </p:nvSpPr>
        <p:spPr>
          <a:xfrm>
            <a:off x="7511780" y="1840514"/>
            <a:ext cx="15448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rgbClr val="FEC5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UNIQUE SELLING PROPOSITION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E2D597-F5A5-5580-73D0-24A9E3C298DD}"/>
              </a:ext>
            </a:extLst>
          </p:cNvPr>
          <p:cNvGrpSpPr/>
          <p:nvPr/>
        </p:nvGrpSpPr>
        <p:grpSpPr>
          <a:xfrm>
            <a:off x="13899184" y="4871290"/>
            <a:ext cx="8880742" cy="1415044"/>
            <a:chOff x="13899184" y="4871290"/>
            <a:chExt cx="8880742" cy="141504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658BC6-7C7D-D3B3-5780-6F2C85294BB5}"/>
                </a:ext>
              </a:extLst>
            </p:cNvPr>
            <p:cNvSpPr txBox="1"/>
            <p:nvPr/>
          </p:nvSpPr>
          <p:spPr>
            <a:xfrm>
              <a:off x="15714440" y="5354486"/>
              <a:ext cx="7065486" cy="6052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lnSpc>
                  <a:spcPts val="4000"/>
                </a:lnSpc>
              </a:pPr>
              <a:r>
                <a:rPr lang="en-US" sz="3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Single serving 1kg packaging</a:t>
              </a:r>
              <a:endPara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DF3FD84-9E04-D224-2538-A8C676470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899184" y="4871290"/>
              <a:ext cx="1328408" cy="141504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C159A03-B49F-CAE1-2D5D-AB042DFDE799}"/>
              </a:ext>
            </a:extLst>
          </p:cNvPr>
          <p:cNvGrpSpPr/>
          <p:nvPr/>
        </p:nvGrpSpPr>
        <p:grpSpPr>
          <a:xfrm>
            <a:off x="13953040" y="7175868"/>
            <a:ext cx="9221424" cy="1410265"/>
            <a:chOff x="13953040" y="7175868"/>
            <a:chExt cx="9221424" cy="14102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01DE6E-281B-6742-4370-F6F62637E038}"/>
                </a:ext>
              </a:extLst>
            </p:cNvPr>
            <p:cNvSpPr txBox="1"/>
            <p:nvPr/>
          </p:nvSpPr>
          <p:spPr>
            <a:xfrm>
              <a:off x="15714439" y="7619206"/>
              <a:ext cx="7460025" cy="5568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lnSpc>
                  <a:spcPts val="4000"/>
                </a:lnSpc>
              </a:pPr>
              <a:r>
                <a:rPr lang="en-US" sz="3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Innovative </a:t>
              </a:r>
              <a:r>
                <a:rPr lang="en-US" sz="3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MIXed</a:t>
              </a:r>
              <a:r>
                <a:rPr lang="en-US" sz="3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flavors pouch</a:t>
              </a:r>
              <a:endParaRPr lang="el-GR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3FFCAE2-F9DC-872E-98EE-9672E90F9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953040" y="7175868"/>
              <a:ext cx="1284598" cy="141026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AB53B6-687D-3A7B-A867-B1AAE3656637}"/>
              </a:ext>
            </a:extLst>
          </p:cNvPr>
          <p:cNvGrpSpPr/>
          <p:nvPr/>
        </p:nvGrpSpPr>
        <p:grpSpPr>
          <a:xfrm>
            <a:off x="13976572" y="9225124"/>
            <a:ext cx="8803354" cy="1410266"/>
            <a:chOff x="13976572" y="9225124"/>
            <a:chExt cx="8803354" cy="141026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62274EB-8BA8-C205-791C-83348C1B74FF}"/>
                </a:ext>
              </a:extLst>
            </p:cNvPr>
            <p:cNvSpPr txBox="1"/>
            <p:nvPr/>
          </p:nvSpPr>
          <p:spPr>
            <a:xfrm>
              <a:off x="15714439" y="9759401"/>
              <a:ext cx="7065487" cy="7151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lnSpc>
                  <a:spcPts val="5500"/>
                </a:lnSpc>
              </a:pPr>
              <a:r>
                <a:rPr lang="en-US" sz="3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 preservatives</a:t>
              </a:r>
              <a:endParaRPr lang="el-GR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4E4D983-1B9A-AFB7-E380-2ED3A8D13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976572" y="9225124"/>
              <a:ext cx="1277222" cy="1410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781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BFBBCC-BCC2-5D4D-A976-C69870410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17" y="14463713"/>
            <a:ext cx="14643100" cy="774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FE64D4-191C-5F42-BCF3-924AC6089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9713" y="14440267"/>
            <a:ext cx="5092700" cy="838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29C9D2-84B3-3F4E-A0E8-304025F8AB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832"/>
          <a:stretch/>
        </p:blipFill>
        <p:spPr>
          <a:xfrm>
            <a:off x="0" y="-1"/>
            <a:ext cx="7099300" cy="27665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0FAA559-E0FE-7D46-AB28-91EE102FF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510" y="536235"/>
            <a:ext cx="3810000" cy="838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F33A482-1DB1-2D40-82B8-47A9D5373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8010" y="2070051"/>
            <a:ext cx="1651000" cy="6731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77F59F0-13F1-D744-9C6F-7492763D3333}"/>
              </a:ext>
            </a:extLst>
          </p:cNvPr>
          <p:cNvSpPr txBox="1"/>
          <p:nvPr/>
        </p:nvSpPr>
        <p:spPr>
          <a:xfrm>
            <a:off x="19970442" y="14463713"/>
            <a:ext cx="3645695" cy="608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ts val="4740"/>
              </a:lnSpc>
            </a:pPr>
            <a:r>
              <a:rPr lang="en-US" sz="2500" dirty="0" err="1">
                <a:solidFill>
                  <a:srgbClr val="FEC5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www.aellisfood.com</a:t>
            </a:r>
            <a:endParaRPr lang="en-US" sz="2500" dirty="0">
              <a:solidFill>
                <a:srgbClr val="FEC5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F2EC70ED-372E-483A-1345-9A29BD219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6861" y="14482001"/>
            <a:ext cx="1080087" cy="55718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BFD5FD4-6D4A-F5D1-E3F5-9BADCEC188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92637" y="10274962"/>
            <a:ext cx="407974" cy="6985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E2EEE0-CA1A-F74A-37E8-61113EB44DBD}"/>
              </a:ext>
            </a:extLst>
          </p:cNvPr>
          <p:cNvSpPr txBox="1"/>
          <p:nvPr/>
        </p:nvSpPr>
        <p:spPr>
          <a:xfrm>
            <a:off x="2368010" y="5747703"/>
            <a:ext cx="7833266" cy="57349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fontAlgn="base">
              <a:lnSpc>
                <a:spcPts val="5500"/>
              </a:lnSpc>
            </a:pPr>
            <a:r>
              <a:rPr lang="en-GB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Fresh free-range chicken meat 60%, fresh chicken livers &amp; hearts 2%, fresh chicken gristle 2%, fresh eggs 2 %, oat flakes 6%,</a:t>
            </a:r>
          </a:p>
          <a:p>
            <a:pPr algn="just" fontAlgn="base">
              <a:lnSpc>
                <a:spcPts val="5500"/>
              </a:lnSpc>
            </a:pPr>
            <a:r>
              <a:rPr lang="en-GB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buckwheat 5%, millet 5%, clover (alfalfa), goji berries, cranberries, chia seeds, fresh lettuce leaves, fresh valerian, fresh spinach leaves, fresh rocket leaves, fresh pumpkin, fresh carrots, Greek virgin olive oil. </a:t>
            </a:r>
            <a:endParaRPr lang="en-US" sz="26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4512790" y="4216583"/>
            <a:ext cx="7864585" cy="892552"/>
            <a:chOff x="14512790" y="4216583"/>
            <a:chExt cx="7864585" cy="89255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96C3A5E-4F03-5848-2C12-561AD775956F}"/>
                </a:ext>
              </a:extLst>
            </p:cNvPr>
            <p:cNvSpPr txBox="1"/>
            <p:nvPr/>
          </p:nvSpPr>
          <p:spPr>
            <a:xfrm>
              <a:off x="14512790" y="4593084"/>
              <a:ext cx="108008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kg</a:t>
              </a:r>
              <a:endPara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3F78112-F79B-070A-10C2-19B49E45D192}"/>
                </a:ext>
              </a:extLst>
            </p:cNvPr>
            <p:cNvSpPr txBox="1"/>
            <p:nvPr/>
          </p:nvSpPr>
          <p:spPr>
            <a:xfrm>
              <a:off x="16654926" y="4216583"/>
              <a:ext cx="1275887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unit / box</a:t>
              </a:r>
              <a:endPara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81ECB7E-4B05-C212-5C09-8258186D9C29}"/>
                </a:ext>
              </a:extLst>
            </p:cNvPr>
            <p:cNvSpPr txBox="1"/>
            <p:nvPr/>
          </p:nvSpPr>
          <p:spPr>
            <a:xfrm>
              <a:off x="18539659" y="4216583"/>
              <a:ext cx="1789805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boxes /</a:t>
              </a:r>
            </a:p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pallet</a:t>
              </a:r>
              <a:endPara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0869F67-861B-A05A-F912-4FEC948710DF}"/>
                </a:ext>
              </a:extLst>
            </p:cNvPr>
            <p:cNvSpPr txBox="1"/>
            <p:nvPr/>
          </p:nvSpPr>
          <p:spPr>
            <a:xfrm>
              <a:off x="20587570" y="4216583"/>
              <a:ext cx="1789805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units /</a:t>
              </a:r>
            </a:p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pallet</a:t>
              </a:r>
              <a:endPara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1CC7333D-8137-8A08-E950-427BFAD6C5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054553"/>
              </p:ext>
            </p:extLst>
          </p:nvPr>
        </p:nvGraphicFramePr>
        <p:xfrm>
          <a:off x="13961234" y="6337916"/>
          <a:ext cx="8261828" cy="63892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5457">
                  <a:extLst>
                    <a:ext uri="{9D8B030D-6E8A-4147-A177-3AD203B41FA5}">
                      <a16:colId xmlns:a16="http://schemas.microsoft.com/office/drawing/2014/main" val="1429891890"/>
                    </a:ext>
                  </a:extLst>
                </a:gridCol>
                <a:gridCol w="2065457">
                  <a:extLst>
                    <a:ext uri="{9D8B030D-6E8A-4147-A177-3AD203B41FA5}">
                      <a16:colId xmlns:a16="http://schemas.microsoft.com/office/drawing/2014/main" val="3822161889"/>
                    </a:ext>
                  </a:extLst>
                </a:gridCol>
                <a:gridCol w="2065457">
                  <a:extLst>
                    <a:ext uri="{9D8B030D-6E8A-4147-A177-3AD203B41FA5}">
                      <a16:colId xmlns:a16="http://schemas.microsoft.com/office/drawing/2014/main" val="3934556985"/>
                    </a:ext>
                  </a:extLst>
                </a:gridCol>
                <a:gridCol w="2065457">
                  <a:extLst>
                    <a:ext uri="{9D8B030D-6E8A-4147-A177-3AD203B41FA5}">
                      <a16:colId xmlns:a16="http://schemas.microsoft.com/office/drawing/2014/main" val="589557349"/>
                    </a:ext>
                  </a:extLst>
                </a:gridCol>
              </a:tblGrid>
              <a:tr h="2284779">
                <a:tc>
                  <a:txBody>
                    <a:bodyPr/>
                    <a:lstStyle/>
                    <a:p>
                      <a:pPr algn="ctr"/>
                      <a:r>
                        <a:rPr lang="en-US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108</a:t>
                      </a:r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854252"/>
                  </a:ext>
                </a:extLst>
              </a:tr>
              <a:tr h="2052231"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324</a:t>
                      </a:r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3454866"/>
                  </a:ext>
                </a:extLst>
              </a:tr>
              <a:tr h="2052231">
                <a:tc gridSpan="4">
                  <a:txBody>
                    <a:bodyPr/>
                    <a:lstStyle/>
                    <a:p>
                      <a:pPr algn="ctr"/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07346069"/>
                  </a:ext>
                </a:extLst>
              </a:tr>
            </a:tbl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D6B573CA-D3B0-D0E4-3698-306E6961E789}"/>
              </a:ext>
            </a:extLst>
          </p:cNvPr>
          <p:cNvSpPr txBox="1"/>
          <p:nvPr/>
        </p:nvSpPr>
        <p:spPr>
          <a:xfrm>
            <a:off x="7511780" y="1840514"/>
            <a:ext cx="11946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EC5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FREE-RANGE CHICKEN</a:t>
            </a:r>
            <a:endParaRPr lang="x-none" sz="7200" dirty="0">
              <a:solidFill>
                <a:srgbClr val="FEC5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E000F84-CF43-8AAE-3264-62376F7664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53452" y="668394"/>
            <a:ext cx="1982611" cy="222052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8BFBDF5-AB58-B878-06C2-B39CB348651C}"/>
              </a:ext>
            </a:extLst>
          </p:cNvPr>
          <p:cNvSpPr txBox="1"/>
          <p:nvPr/>
        </p:nvSpPr>
        <p:spPr>
          <a:xfrm>
            <a:off x="2403996" y="4614804"/>
            <a:ext cx="46953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Ingredients:</a:t>
            </a:r>
            <a:endParaRPr lang="el-GR" sz="26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83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8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8" b="48982"/>
          <a:stretch/>
        </p:blipFill>
        <p:spPr>
          <a:xfrm>
            <a:off x="-20320" y="-1"/>
            <a:ext cx="7119377" cy="27431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BFBBCC-BCC2-5D4D-A976-C69870410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917" y="14463713"/>
            <a:ext cx="14643100" cy="774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FE64D4-191C-5F42-BCF3-924AC6089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9713" y="14440267"/>
            <a:ext cx="5092700" cy="838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0FAA559-E0FE-7D46-AB28-91EE102FF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510" y="536235"/>
            <a:ext cx="3810000" cy="838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F33A482-1DB1-2D40-82B8-47A9D5373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8010" y="2070051"/>
            <a:ext cx="1651000" cy="6731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77F59F0-13F1-D744-9C6F-7492763D3333}"/>
              </a:ext>
            </a:extLst>
          </p:cNvPr>
          <p:cNvSpPr txBox="1"/>
          <p:nvPr/>
        </p:nvSpPr>
        <p:spPr>
          <a:xfrm>
            <a:off x="19970443" y="14463713"/>
            <a:ext cx="3663280" cy="610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ts val="4740"/>
              </a:lnSpc>
            </a:pPr>
            <a:r>
              <a:rPr lang="en-US" sz="2500" dirty="0" err="1">
                <a:solidFill>
                  <a:srgbClr val="E1536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www.aellisfood.com</a:t>
            </a:r>
            <a:endParaRPr lang="en-US" sz="2500" dirty="0">
              <a:solidFill>
                <a:srgbClr val="E1536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F2EC70ED-372E-483A-1345-9A29BD219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6861" y="14482001"/>
            <a:ext cx="1080087" cy="557188"/>
          </a:xfrm>
          <a:prstGeom prst="rect">
            <a:avLst/>
          </a:prstGeom>
        </p:spPr>
      </p:pic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1CC7333D-8137-8A08-E950-427BFAD6C5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981333"/>
              </p:ext>
            </p:extLst>
          </p:nvPr>
        </p:nvGraphicFramePr>
        <p:xfrm>
          <a:off x="13961234" y="6337916"/>
          <a:ext cx="8261828" cy="63892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5457">
                  <a:extLst>
                    <a:ext uri="{9D8B030D-6E8A-4147-A177-3AD203B41FA5}">
                      <a16:colId xmlns:a16="http://schemas.microsoft.com/office/drawing/2014/main" val="1429891890"/>
                    </a:ext>
                  </a:extLst>
                </a:gridCol>
                <a:gridCol w="2065457">
                  <a:extLst>
                    <a:ext uri="{9D8B030D-6E8A-4147-A177-3AD203B41FA5}">
                      <a16:colId xmlns:a16="http://schemas.microsoft.com/office/drawing/2014/main" val="3822161889"/>
                    </a:ext>
                  </a:extLst>
                </a:gridCol>
                <a:gridCol w="2065457">
                  <a:extLst>
                    <a:ext uri="{9D8B030D-6E8A-4147-A177-3AD203B41FA5}">
                      <a16:colId xmlns:a16="http://schemas.microsoft.com/office/drawing/2014/main" val="3934556985"/>
                    </a:ext>
                  </a:extLst>
                </a:gridCol>
                <a:gridCol w="2065457">
                  <a:extLst>
                    <a:ext uri="{9D8B030D-6E8A-4147-A177-3AD203B41FA5}">
                      <a16:colId xmlns:a16="http://schemas.microsoft.com/office/drawing/2014/main" val="589557349"/>
                    </a:ext>
                  </a:extLst>
                </a:gridCol>
              </a:tblGrid>
              <a:tr h="2284779">
                <a:tc>
                  <a:txBody>
                    <a:bodyPr/>
                    <a:lstStyle/>
                    <a:p>
                      <a:pPr algn="ctr"/>
                      <a:r>
                        <a:rPr lang="en-US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108</a:t>
                      </a:r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854252"/>
                  </a:ext>
                </a:extLst>
              </a:tr>
              <a:tr h="2052231"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324</a:t>
                      </a:r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3454866"/>
                  </a:ext>
                </a:extLst>
              </a:tr>
              <a:tr h="2052231">
                <a:tc gridSpan="4">
                  <a:txBody>
                    <a:bodyPr/>
                    <a:lstStyle/>
                    <a:p>
                      <a:pPr algn="ctr"/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07346069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0720" y="1023780"/>
            <a:ext cx="2935664" cy="1866699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6B573CA-D3B0-D0E4-3698-306E6961E789}"/>
              </a:ext>
            </a:extLst>
          </p:cNvPr>
          <p:cNvSpPr txBox="1"/>
          <p:nvPr/>
        </p:nvSpPr>
        <p:spPr>
          <a:xfrm>
            <a:off x="7511780" y="1840514"/>
            <a:ext cx="13075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E1536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FRESH BEEF</a:t>
            </a:r>
            <a:endParaRPr lang="x-none" sz="7200" dirty="0">
              <a:solidFill>
                <a:srgbClr val="E1536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8BFBDF5-AB58-B878-06C2-B39CB348651C}"/>
              </a:ext>
            </a:extLst>
          </p:cNvPr>
          <p:cNvSpPr txBox="1"/>
          <p:nvPr/>
        </p:nvSpPr>
        <p:spPr>
          <a:xfrm>
            <a:off x="2371323" y="4662859"/>
            <a:ext cx="46953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Ingredients:</a:t>
            </a:r>
            <a:endParaRPr lang="el-GR" sz="26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B451E8-5234-38E6-F150-CD6C14ADF534}"/>
              </a:ext>
            </a:extLst>
          </p:cNvPr>
          <p:cNvSpPr txBox="1"/>
          <p:nvPr/>
        </p:nvSpPr>
        <p:spPr>
          <a:xfrm>
            <a:off x="2368010" y="5699431"/>
            <a:ext cx="7833266" cy="5029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fontAlgn="base">
              <a:lnSpc>
                <a:spcPts val="5500"/>
              </a:lnSpc>
            </a:pPr>
            <a:r>
              <a:rPr lang="en-GB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Fresh beef meat 50%, fresh beef heart 5%, fresh chicken 10%, fresh eggs 2%, oat flakes 6%,buckwheat 5%, millet 5%, clover (alfalfa), goji berries, cranberries, chia seeds, fresh lettuce leaves, fresh valerian, fresh spinach leaves, fresh rocket leaves, fresh pumpkin, fresh carrots, Greek virgin olive oil. </a:t>
            </a:r>
            <a:endParaRPr lang="el-GR" sz="26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" name="Группа 1">
            <a:extLst>
              <a:ext uri="{FF2B5EF4-FFF2-40B4-BE49-F238E27FC236}">
                <a16:creationId xmlns:a16="http://schemas.microsoft.com/office/drawing/2014/main" id="{90E0DD5F-5588-1D88-43A7-632F6C4F2AC4}"/>
              </a:ext>
            </a:extLst>
          </p:cNvPr>
          <p:cNvGrpSpPr/>
          <p:nvPr/>
        </p:nvGrpSpPr>
        <p:grpSpPr>
          <a:xfrm>
            <a:off x="14512790" y="4216583"/>
            <a:ext cx="7864585" cy="892552"/>
            <a:chOff x="14512790" y="4216583"/>
            <a:chExt cx="7864585" cy="89255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AAB672-7FB9-B8E7-0B4E-8C4C1D7A6C82}"/>
                </a:ext>
              </a:extLst>
            </p:cNvPr>
            <p:cNvSpPr txBox="1"/>
            <p:nvPr/>
          </p:nvSpPr>
          <p:spPr>
            <a:xfrm>
              <a:off x="14512790" y="4593084"/>
              <a:ext cx="108008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kg</a:t>
              </a:r>
              <a:endPara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868337-2854-F8FD-479E-4C23E6E1B387}"/>
                </a:ext>
              </a:extLst>
            </p:cNvPr>
            <p:cNvSpPr txBox="1"/>
            <p:nvPr/>
          </p:nvSpPr>
          <p:spPr>
            <a:xfrm>
              <a:off x="16654926" y="4216583"/>
              <a:ext cx="1275887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unit / box</a:t>
              </a:r>
              <a:endPara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866A32-D5E6-B5EC-275D-4610B4CE95F4}"/>
                </a:ext>
              </a:extLst>
            </p:cNvPr>
            <p:cNvSpPr txBox="1"/>
            <p:nvPr/>
          </p:nvSpPr>
          <p:spPr>
            <a:xfrm>
              <a:off x="18539659" y="4216583"/>
              <a:ext cx="1789805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boxes /</a:t>
              </a:r>
            </a:p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pallet</a:t>
              </a:r>
              <a:endPara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A127AA-279C-F793-5A83-E6BB89773136}"/>
                </a:ext>
              </a:extLst>
            </p:cNvPr>
            <p:cNvSpPr txBox="1"/>
            <p:nvPr/>
          </p:nvSpPr>
          <p:spPr>
            <a:xfrm>
              <a:off x="20587570" y="4216583"/>
              <a:ext cx="1789805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units /</a:t>
              </a:r>
            </a:p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pallet</a:t>
              </a:r>
              <a:endPara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45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2" b="49045"/>
          <a:stretch/>
        </p:blipFill>
        <p:spPr>
          <a:xfrm>
            <a:off x="-27917" y="-1"/>
            <a:ext cx="7126974" cy="27432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BFBBCC-BCC2-5D4D-A976-C69870410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917" y="14463713"/>
            <a:ext cx="14643100" cy="774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FE64D4-191C-5F42-BCF3-924AC6089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9713" y="14440267"/>
            <a:ext cx="5092700" cy="838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0FAA559-E0FE-7D46-AB28-91EE102FF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510" y="536235"/>
            <a:ext cx="3810000" cy="838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F33A482-1DB1-2D40-82B8-47A9D5373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8010" y="2070051"/>
            <a:ext cx="1651000" cy="6731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77F59F0-13F1-D744-9C6F-7492763D3333}"/>
              </a:ext>
            </a:extLst>
          </p:cNvPr>
          <p:cNvSpPr txBox="1"/>
          <p:nvPr/>
        </p:nvSpPr>
        <p:spPr>
          <a:xfrm>
            <a:off x="19970442" y="14463713"/>
            <a:ext cx="4155649" cy="1245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ts val="4740"/>
              </a:lnSpc>
            </a:pPr>
            <a:r>
              <a:rPr lang="en-US" sz="2500" dirty="0" err="1">
                <a:solidFill>
                  <a:srgbClr val="85B7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www.aellisfood.com</a:t>
            </a:r>
            <a:endParaRPr lang="en-US" sz="2500" dirty="0">
              <a:solidFill>
                <a:srgbClr val="85B7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fontAlgn="base">
              <a:lnSpc>
                <a:spcPts val="4740"/>
              </a:lnSpc>
            </a:pPr>
            <a:endParaRPr lang="en-US" sz="3200" b="1" dirty="0">
              <a:solidFill>
                <a:srgbClr val="85B7A0"/>
              </a:solidFill>
              <a:latin typeface="PF Handbook Pro" panose="02000506090000020004" pitchFamily="2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F2EC70ED-372E-483A-1345-9A29BD219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6861" y="14482001"/>
            <a:ext cx="1080087" cy="5571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BFBDF5-AB58-B878-06C2-B39CB348651C}"/>
              </a:ext>
            </a:extLst>
          </p:cNvPr>
          <p:cNvSpPr txBox="1"/>
          <p:nvPr/>
        </p:nvSpPr>
        <p:spPr>
          <a:xfrm>
            <a:off x="2368010" y="4616692"/>
            <a:ext cx="46953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Ingredients:</a:t>
            </a:r>
            <a:endParaRPr lang="el-GR" sz="26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1CC7333D-8137-8A08-E950-427BFAD6C5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122753"/>
              </p:ext>
            </p:extLst>
          </p:nvPr>
        </p:nvGraphicFramePr>
        <p:xfrm>
          <a:off x="13961234" y="6337916"/>
          <a:ext cx="8261828" cy="63892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5457">
                  <a:extLst>
                    <a:ext uri="{9D8B030D-6E8A-4147-A177-3AD203B41FA5}">
                      <a16:colId xmlns:a16="http://schemas.microsoft.com/office/drawing/2014/main" val="1429891890"/>
                    </a:ext>
                  </a:extLst>
                </a:gridCol>
                <a:gridCol w="2065457">
                  <a:extLst>
                    <a:ext uri="{9D8B030D-6E8A-4147-A177-3AD203B41FA5}">
                      <a16:colId xmlns:a16="http://schemas.microsoft.com/office/drawing/2014/main" val="3822161889"/>
                    </a:ext>
                  </a:extLst>
                </a:gridCol>
                <a:gridCol w="2065457">
                  <a:extLst>
                    <a:ext uri="{9D8B030D-6E8A-4147-A177-3AD203B41FA5}">
                      <a16:colId xmlns:a16="http://schemas.microsoft.com/office/drawing/2014/main" val="3934556985"/>
                    </a:ext>
                  </a:extLst>
                </a:gridCol>
                <a:gridCol w="2065457">
                  <a:extLst>
                    <a:ext uri="{9D8B030D-6E8A-4147-A177-3AD203B41FA5}">
                      <a16:colId xmlns:a16="http://schemas.microsoft.com/office/drawing/2014/main" val="589557349"/>
                    </a:ext>
                  </a:extLst>
                </a:gridCol>
              </a:tblGrid>
              <a:tr h="2284779">
                <a:tc>
                  <a:txBody>
                    <a:bodyPr/>
                    <a:lstStyle/>
                    <a:p>
                      <a:pPr algn="ctr"/>
                      <a:r>
                        <a:rPr lang="en-US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108</a:t>
                      </a:r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854252"/>
                  </a:ext>
                </a:extLst>
              </a:tr>
              <a:tr h="2052231"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324</a:t>
                      </a:r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3454866"/>
                  </a:ext>
                </a:extLst>
              </a:tr>
              <a:tr h="2052231">
                <a:tc gridSpan="4">
                  <a:txBody>
                    <a:bodyPr/>
                    <a:lstStyle/>
                    <a:p>
                      <a:pPr algn="ctr"/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07346069"/>
                  </a:ext>
                </a:extLst>
              </a:tr>
            </a:tbl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D6B573CA-D3B0-D0E4-3698-306E6961E789}"/>
              </a:ext>
            </a:extLst>
          </p:cNvPr>
          <p:cNvSpPr txBox="1"/>
          <p:nvPr/>
        </p:nvSpPr>
        <p:spPr>
          <a:xfrm>
            <a:off x="7511780" y="1840514"/>
            <a:ext cx="13075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85B7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FRESH LAMB</a:t>
            </a:r>
            <a:endParaRPr lang="x-none" sz="7200" dirty="0">
              <a:solidFill>
                <a:srgbClr val="85B7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137" y="1023780"/>
            <a:ext cx="2462238" cy="18666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691CB0-0B6A-59F0-21CB-973DE1BF23BB}"/>
              </a:ext>
            </a:extLst>
          </p:cNvPr>
          <p:cNvSpPr txBox="1"/>
          <p:nvPr/>
        </p:nvSpPr>
        <p:spPr>
          <a:xfrm>
            <a:off x="2368010" y="5509510"/>
            <a:ext cx="7833266" cy="5029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fontAlgn="base">
              <a:lnSpc>
                <a:spcPts val="5500"/>
              </a:lnSpc>
            </a:pPr>
            <a:r>
              <a:rPr lang="en-GB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Fresh lamb meat 50%, fresh lamb pluck 5%, fresh chicken 10%, fresh eggs 2%, oat flakes 6%, buckwheat 5%, millet 5%, clover (alfalfa), goji berries, cranberries, chia seeds, fresh lettuce leaves, fresh valerian, fresh spinach leaves, fresh rocket leaves, fresh pumpkin, fresh carrots, Greek virgin olive oil.</a:t>
            </a:r>
            <a:endParaRPr lang="el-GR" sz="26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Группа 1">
            <a:extLst>
              <a:ext uri="{FF2B5EF4-FFF2-40B4-BE49-F238E27FC236}">
                <a16:creationId xmlns:a16="http://schemas.microsoft.com/office/drawing/2014/main" id="{D072055E-C3DB-0E6B-6459-48A14DB21DA0}"/>
              </a:ext>
            </a:extLst>
          </p:cNvPr>
          <p:cNvGrpSpPr/>
          <p:nvPr/>
        </p:nvGrpSpPr>
        <p:grpSpPr>
          <a:xfrm>
            <a:off x="14512790" y="4216583"/>
            <a:ext cx="7864585" cy="892552"/>
            <a:chOff x="14512790" y="4216583"/>
            <a:chExt cx="7864585" cy="89255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927DEE-15B4-EED6-F623-35FCD3C0896B}"/>
                </a:ext>
              </a:extLst>
            </p:cNvPr>
            <p:cNvSpPr txBox="1"/>
            <p:nvPr/>
          </p:nvSpPr>
          <p:spPr>
            <a:xfrm>
              <a:off x="14512790" y="4593084"/>
              <a:ext cx="108008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kg</a:t>
              </a:r>
              <a:endPara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3552F7-DAAB-5729-59D0-42F733C11949}"/>
                </a:ext>
              </a:extLst>
            </p:cNvPr>
            <p:cNvSpPr txBox="1"/>
            <p:nvPr/>
          </p:nvSpPr>
          <p:spPr>
            <a:xfrm>
              <a:off x="16654926" y="4216583"/>
              <a:ext cx="1275887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unit / box</a:t>
              </a:r>
              <a:endPara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BD5366-1722-68BA-078A-6ED478712C9A}"/>
                </a:ext>
              </a:extLst>
            </p:cNvPr>
            <p:cNvSpPr txBox="1"/>
            <p:nvPr/>
          </p:nvSpPr>
          <p:spPr>
            <a:xfrm>
              <a:off x="18539659" y="4216583"/>
              <a:ext cx="1789805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boxes /</a:t>
              </a:r>
            </a:p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pallet</a:t>
              </a:r>
              <a:endPara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4FE1C0-96EB-E685-84FC-D367F36E2C0B}"/>
                </a:ext>
              </a:extLst>
            </p:cNvPr>
            <p:cNvSpPr txBox="1"/>
            <p:nvPr/>
          </p:nvSpPr>
          <p:spPr>
            <a:xfrm>
              <a:off x="20587570" y="4216583"/>
              <a:ext cx="1789805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units /</a:t>
              </a:r>
            </a:p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pallet</a:t>
              </a:r>
              <a:endPara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893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8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0"/>
          <a:stretch/>
        </p:blipFill>
        <p:spPr>
          <a:xfrm>
            <a:off x="-69481" y="-83127"/>
            <a:ext cx="7164432" cy="28540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BFBBCC-BCC2-5D4D-A976-C69870410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917" y="14463713"/>
            <a:ext cx="14643100" cy="774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FE64D4-191C-5F42-BCF3-924AC6089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9713" y="14440267"/>
            <a:ext cx="5092700" cy="838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0FAA559-E0FE-7D46-AB28-91EE102FF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510" y="536235"/>
            <a:ext cx="3810000" cy="838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F33A482-1DB1-2D40-82B8-47A9D5373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8010" y="2070051"/>
            <a:ext cx="1651000" cy="6731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77F59F0-13F1-D744-9C6F-7492763D3333}"/>
              </a:ext>
            </a:extLst>
          </p:cNvPr>
          <p:cNvSpPr txBox="1"/>
          <p:nvPr/>
        </p:nvSpPr>
        <p:spPr>
          <a:xfrm>
            <a:off x="19970442" y="14463713"/>
            <a:ext cx="3522603" cy="124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ts val="4740"/>
              </a:lnSpc>
            </a:pPr>
            <a:r>
              <a:rPr lang="en-US" sz="2500" dirty="0" err="1">
                <a:solidFill>
                  <a:srgbClr val="9BBB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www.aellisfood.com</a:t>
            </a:r>
            <a:endParaRPr lang="en-US" sz="2500" dirty="0">
              <a:solidFill>
                <a:srgbClr val="9BBB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fontAlgn="base">
              <a:lnSpc>
                <a:spcPts val="4740"/>
              </a:lnSpc>
            </a:pPr>
            <a:endParaRPr lang="en-US" sz="3200" dirty="0" err="1">
              <a:solidFill>
                <a:srgbClr val="9BBBCC"/>
              </a:solidFill>
              <a:latin typeface="PF Handbook Pro" panose="02000506090000020004" pitchFamily="2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F2EC70ED-372E-483A-1345-9A29BD219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6861" y="14482001"/>
            <a:ext cx="1080087" cy="557188"/>
          </a:xfrm>
          <a:prstGeom prst="rect">
            <a:avLst/>
          </a:prstGeom>
        </p:spPr>
      </p:pic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1CC7333D-8137-8A08-E950-427BFAD6C5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520260"/>
              </p:ext>
            </p:extLst>
          </p:nvPr>
        </p:nvGraphicFramePr>
        <p:xfrm>
          <a:off x="13961234" y="6337916"/>
          <a:ext cx="8261828" cy="63892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5457">
                  <a:extLst>
                    <a:ext uri="{9D8B030D-6E8A-4147-A177-3AD203B41FA5}">
                      <a16:colId xmlns:a16="http://schemas.microsoft.com/office/drawing/2014/main" val="1429891890"/>
                    </a:ext>
                  </a:extLst>
                </a:gridCol>
                <a:gridCol w="2065457">
                  <a:extLst>
                    <a:ext uri="{9D8B030D-6E8A-4147-A177-3AD203B41FA5}">
                      <a16:colId xmlns:a16="http://schemas.microsoft.com/office/drawing/2014/main" val="3822161889"/>
                    </a:ext>
                  </a:extLst>
                </a:gridCol>
                <a:gridCol w="2065457">
                  <a:extLst>
                    <a:ext uri="{9D8B030D-6E8A-4147-A177-3AD203B41FA5}">
                      <a16:colId xmlns:a16="http://schemas.microsoft.com/office/drawing/2014/main" val="3934556985"/>
                    </a:ext>
                  </a:extLst>
                </a:gridCol>
                <a:gridCol w="2065457">
                  <a:extLst>
                    <a:ext uri="{9D8B030D-6E8A-4147-A177-3AD203B41FA5}">
                      <a16:colId xmlns:a16="http://schemas.microsoft.com/office/drawing/2014/main" val="589557349"/>
                    </a:ext>
                  </a:extLst>
                </a:gridCol>
              </a:tblGrid>
              <a:tr h="2284779">
                <a:tc>
                  <a:txBody>
                    <a:bodyPr/>
                    <a:lstStyle/>
                    <a:p>
                      <a:pPr algn="ctr"/>
                      <a:r>
                        <a:rPr lang="en-US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108</a:t>
                      </a:r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854252"/>
                  </a:ext>
                </a:extLst>
              </a:tr>
              <a:tr h="2052231"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324</a:t>
                      </a:r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3454866"/>
                  </a:ext>
                </a:extLst>
              </a:tr>
              <a:tr h="2052231">
                <a:tc gridSpan="4">
                  <a:txBody>
                    <a:bodyPr/>
                    <a:lstStyle/>
                    <a:p>
                      <a:pPr algn="ctr"/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07346069"/>
                  </a:ext>
                </a:extLst>
              </a:tr>
            </a:tbl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D6B573CA-D3B0-D0E4-3698-306E6961E789}"/>
              </a:ext>
            </a:extLst>
          </p:cNvPr>
          <p:cNvSpPr txBox="1"/>
          <p:nvPr/>
        </p:nvSpPr>
        <p:spPr>
          <a:xfrm>
            <a:off x="7511780" y="1840514"/>
            <a:ext cx="13075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9BBB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GREEK SARDINE</a:t>
            </a:r>
            <a:endParaRPr lang="x-none" sz="7200" dirty="0">
              <a:solidFill>
                <a:srgbClr val="9BBB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494" y="1670232"/>
            <a:ext cx="2747214" cy="12013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D01A42-C9C6-FAA9-4E86-51C85641E221}"/>
              </a:ext>
            </a:extLst>
          </p:cNvPr>
          <p:cNvSpPr txBox="1"/>
          <p:nvPr/>
        </p:nvSpPr>
        <p:spPr>
          <a:xfrm>
            <a:off x="2368010" y="5765542"/>
            <a:ext cx="7833266" cy="43242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fontAlgn="base">
              <a:lnSpc>
                <a:spcPts val="5500"/>
              </a:lnSpc>
            </a:pPr>
            <a:r>
              <a:rPr lang="en-GB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Fresh Greek Mediterranean sardine 63%, oat flakes 10%, buckwheat 5%, millet 5%, clover (alfalfa), </a:t>
            </a:r>
            <a:r>
              <a:rPr lang="en-GB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goji</a:t>
            </a:r>
            <a:r>
              <a:rPr lang="en-GB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berries, cranberries, chia seeds, fresh lettuce leaves, fresh valerian, fresh spinach leaves, fresh rocket leaves, fresh pumpkin, fresh carrots, Greek virgin olive oil.</a:t>
            </a:r>
            <a:endParaRPr lang="el-GR" sz="26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792222-746E-CFA2-C4BB-E0F9CB519E14}"/>
              </a:ext>
            </a:extLst>
          </p:cNvPr>
          <p:cNvSpPr txBox="1"/>
          <p:nvPr/>
        </p:nvSpPr>
        <p:spPr>
          <a:xfrm>
            <a:off x="2368010" y="4719821"/>
            <a:ext cx="46953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Ingredients</a:t>
            </a:r>
            <a:r>
              <a:rPr lang="ru-RU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l-GR" sz="26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Группа 1">
            <a:extLst>
              <a:ext uri="{FF2B5EF4-FFF2-40B4-BE49-F238E27FC236}">
                <a16:creationId xmlns:a16="http://schemas.microsoft.com/office/drawing/2014/main" id="{6CC70ED4-BD1E-1D6A-8386-950962DE434B}"/>
              </a:ext>
            </a:extLst>
          </p:cNvPr>
          <p:cNvGrpSpPr/>
          <p:nvPr/>
        </p:nvGrpSpPr>
        <p:grpSpPr>
          <a:xfrm>
            <a:off x="14512790" y="4216583"/>
            <a:ext cx="7864585" cy="892552"/>
            <a:chOff x="14512790" y="4216583"/>
            <a:chExt cx="7864585" cy="89255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689EACC-3B82-544C-6998-7341B9A82DB5}"/>
                </a:ext>
              </a:extLst>
            </p:cNvPr>
            <p:cNvSpPr txBox="1"/>
            <p:nvPr/>
          </p:nvSpPr>
          <p:spPr>
            <a:xfrm>
              <a:off x="14512790" y="4593084"/>
              <a:ext cx="108008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kg</a:t>
              </a:r>
              <a:endPara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234C43-06FA-D9E6-E458-C7169652E21A}"/>
                </a:ext>
              </a:extLst>
            </p:cNvPr>
            <p:cNvSpPr txBox="1"/>
            <p:nvPr/>
          </p:nvSpPr>
          <p:spPr>
            <a:xfrm>
              <a:off x="16654926" y="4216583"/>
              <a:ext cx="1275887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unit / box</a:t>
              </a:r>
              <a:endPara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7959A2-18A8-619A-72F6-249CD830E897}"/>
                </a:ext>
              </a:extLst>
            </p:cNvPr>
            <p:cNvSpPr txBox="1"/>
            <p:nvPr/>
          </p:nvSpPr>
          <p:spPr>
            <a:xfrm>
              <a:off x="18539659" y="4216583"/>
              <a:ext cx="1789805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boxes /</a:t>
              </a:r>
            </a:p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pallet</a:t>
              </a:r>
              <a:endPara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A5EAE4F-975A-3C6A-B1BD-89D8E8C39D29}"/>
                </a:ext>
              </a:extLst>
            </p:cNvPr>
            <p:cNvSpPr txBox="1"/>
            <p:nvPr/>
          </p:nvSpPr>
          <p:spPr>
            <a:xfrm>
              <a:off x="20587570" y="4216583"/>
              <a:ext cx="1789805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units /</a:t>
              </a:r>
            </a:p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pallet</a:t>
              </a:r>
              <a:endPara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601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7" b="48749"/>
          <a:stretch/>
        </p:blipFill>
        <p:spPr>
          <a:xfrm>
            <a:off x="-27917" y="0"/>
            <a:ext cx="7187583" cy="27574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BFBBCC-BCC2-5D4D-A976-C69870410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917" y="14463713"/>
            <a:ext cx="14643100" cy="774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FE64D4-191C-5F42-BCF3-924AC6089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9713" y="14440267"/>
            <a:ext cx="5092700" cy="838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0FAA559-E0FE-7D46-AB28-91EE102FF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510" y="536235"/>
            <a:ext cx="3810000" cy="838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F33A482-1DB1-2D40-82B8-47A9D5373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8010" y="2070051"/>
            <a:ext cx="1651000" cy="6731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77F59F0-13F1-D744-9C6F-7492763D3333}"/>
              </a:ext>
            </a:extLst>
          </p:cNvPr>
          <p:cNvSpPr txBox="1"/>
          <p:nvPr/>
        </p:nvSpPr>
        <p:spPr>
          <a:xfrm>
            <a:off x="19970442" y="14463713"/>
            <a:ext cx="3927049" cy="61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ts val="4740"/>
              </a:lnSpc>
            </a:pPr>
            <a:r>
              <a:rPr lang="en-US" sz="2500" dirty="0" err="1">
                <a:solidFill>
                  <a:srgbClr val="DBB7B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www.aellisfood.com</a:t>
            </a:r>
            <a:endParaRPr lang="en-US" sz="2500" dirty="0">
              <a:solidFill>
                <a:srgbClr val="DBB7B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F2EC70ED-372E-483A-1345-9A29BD219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6861" y="14482001"/>
            <a:ext cx="1080087" cy="5571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BFBDF5-AB58-B878-06C2-B39CB348651C}"/>
              </a:ext>
            </a:extLst>
          </p:cNvPr>
          <p:cNvSpPr txBox="1"/>
          <p:nvPr/>
        </p:nvSpPr>
        <p:spPr>
          <a:xfrm>
            <a:off x="2368010" y="4247794"/>
            <a:ext cx="46953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Ingredients</a:t>
            </a:r>
            <a:r>
              <a:rPr lang="ru-RU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l-GR" sz="26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1CC7333D-8137-8A08-E950-427BFAD6C5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295746"/>
              </p:ext>
            </p:extLst>
          </p:nvPr>
        </p:nvGraphicFramePr>
        <p:xfrm>
          <a:off x="13961234" y="6337916"/>
          <a:ext cx="8261828" cy="63892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5457">
                  <a:extLst>
                    <a:ext uri="{9D8B030D-6E8A-4147-A177-3AD203B41FA5}">
                      <a16:colId xmlns:a16="http://schemas.microsoft.com/office/drawing/2014/main" val="1429891890"/>
                    </a:ext>
                  </a:extLst>
                </a:gridCol>
                <a:gridCol w="2065457">
                  <a:extLst>
                    <a:ext uri="{9D8B030D-6E8A-4147-A177-3AD203B41FA5}">
                      <a16:colId xmlns:a16="http://schemas.microsoft.com/office/drawing/2014/main" val="3822161889"/>
                    </a:ext>
                  </a:extLst>
                </a:gridCol>
                <a:gridCol w="2065457">
                  <a:extLst>
                    <a:ext uri="{9D8B030D-6E8A-4147-A177-3AD203B41FA5}">
                      <a16:colId xmlns:a16="http://schemas.microsoft.com/office/drawing/2014/main" val="3934556985"/>
                    </a:ext>
                  </a:extLst>
                </a:gridCol>
                <a:gridCol w="2065457">
                  <a:extLst>
                    <a:ext uri="{9D8B030D-6E8A-4147-A177-3AD203B41FA5}">
                      <a16:colId xmlns:a16="http://schemas.microsoft.com/office/drawing/2014/main" val="589557349"/>
                    </a:ext>
                  </a:extLst>
                </a:gridCol>
              </a:tblGrid>
              <a:tr h="2284779">
                <a:tc>
                  <a:txBody>
                    <a:bodyPr/>
                    <a:lstStyle/>
                    <a:p>
                      <a:pPr algn="ctr"/>
                      <a:r>
                        <a:rPr lang="en-US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108</a:t>
                      </a:r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854252"/>
                  </a:ext>
                </a:extLst>
              </a:tr>
              <a:tr h="2052231"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324</a:t>
                      </a:r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3454866"/>
                  </a:ext>
                </a:extLst>
              </a:tr>
              <a:tr h="2052231">
                <a:tc gridSpan="4">
                  <a:txBody>
                    <a:bodyPr/>
                    <a:lstStyle/>
                    <a:p>
                      <a:pPr algn="ctr"/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2600" b="0" i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07346069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D6B573CA-D3B0-D0E4-3698-306E6961E789}"/>
              </a:ext>
            </a:extLst>
          </p:cNvPr>
          <p:cNvSpPr txBox="1"/>
          <p:nvPr/>
        </p:nvSpPr>
        <p:spPr>
          <a:xfrm>
            <a:off x="7511780" y="733632"/>
            <a:ext cx="139461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DBB7B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PUPPY: </a:t>
            </a:r>
          </a:p>
          <a:p>
            <a:r>
              <a:rPr lang="en-GB" sz="7200" dirty="0">
                <a:solidFill>
                  <a:srgbClr val="DBB7B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CHICKEN AND TURKEY</a:t>
            </a:r>
            <a:endParaRPr lang="x-none" sz="7200" dirty="0">
              <a:solidFill>
                <a:srgbClr val="DBB7B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105" y="1696613"/>
            <a:ext cx="1202829" cy="12028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917" y="845213"/>
            <a:ext cx="1329027" cy="132902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D227A7B-2343-25C6-09C1-BA3F7057F5AE}"/>
              </a:ext>
            </a:extLst>
          </p:cNvPr>
          <p:cNvSpPr txBox="1"/>
          <p:nvPr/>
        </p:nvSpPr>
        <p:spPr>
          <a:xfrm>
            <a:off x="2368010" y="5381494"/>
            <a:ext cx="8090669" cy="64402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fontAlgn="base">
              <a:lnSpc>
                <a:spcPts val="5500"/>
              </a:lnSpc>
            </a:pPr>
            <a:r>
              <a:rPr lang="en-GB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Fresh free-range chicken 30%, fresh turkey 30%, fresh chicken livers &amp; hearts 2%, fresh chicken gristle 2%, fresh eggs 2 %, oat flakes 6%, buckwheat 5%, millet 5%, clover (alfalfa), </a:t>
            </a:r>
            <a:r>
              <a:rPr lang="en-GB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coji</a:t>
            </a:r>
            <a:r>
              <a:rPr lang="en-GB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berries, cranberries, chia seeds, hemp seeds, turmeric, fresh peas, fresh lettuce leaves, fresh valerian, fresh spinach leaves, fresh rocket leaves, fresh zucchini, fresh carrots, coconut oil, Greek virgin olive oil. </a:t>
            </a:r>
            <a:endParaRPr lang="el-GR" sz="26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Группа 1">
            <a:extLst>
              <a:ext uri="{FF2B5EF4-FFF2-40B4-BE49-F238E27FC236}">
                <a16:creationId xmlns:a16="http://schemas.microsoft.com/office/drawing/2014/main" id="{3285B995-63B6-00BF-3A08-D48239EA518C}"/>
              </a:ext>
            </a:extLst>
          </p:cNvPr>
          <p:cNvGrpSpPr/>
          <p:nvPr/>
        </p:nvGrpSpPr>
        <p:grpSpPr>
          <a:xfrm>
            <a:off x="14512790" y="4216583"/>
            <a:ext cx="7864585" cy="892552"/>
            <a:chOff x="14512790" y="4216583"/>
            <a:chExt cx="7864585" cy="89255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E73EFA6-5F11-C0DB-45C8-672FD09DB0C9}"/>
                </a:ext>
              </a:extLst>
            </p:cNvPr>
            <p:cNvSpPr txBox="1"/>
            <p:nvPr/>
          </p:nvSpPr>
          <p:spPr>
            <a:xfrm>
              <a:off x="14512790" y="4593084"/>
              <a:ext cx="108008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kg</a:t>
              </a:r>
              <a:endPara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0CD5E1-C5D9-89C9-AC6B-519B91D7562A}"/>
                </a:ext>
              </a:extLst>
            </p:cNvPr>
            <p:cNvSpPr txBox="1"/>
            <p:nvPr/>
          </p:nvSpPr>
          <p:spPr>
            <a:xfrm>
              <a:off x="16654926" y="4216583"/>
              <a:ext cx="1275887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unit / box</a:t>
              </a:r>
              <a:endPara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566E95-051A-B279-0FC4-8EDC83C71C91}"/>
                </a:ext>
              </a:extLst>
            </p:cNvPr>
            <p:cNvSpPr txBox="1"/>
            <p:nvPr/>
          </p:nvSpPr>
          <p:spPr>
            <a:xfrm>
              <a:off x="18539659" y="4216583"/>
              <a:ext cx="1789805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boxes /</a:t>
              </a:r>
            </a:p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pallet</a:t>
              </a:r>
              <a:endPara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1A42785-954F-5B8D-77A4-4CBDC50DE09A}"/>
                </a:ext>
              </a:extLst>
            </p:cNvPr>
            <p:cNvSpPr txBox="1"/>
            <p:nvPr/>
          </p:nvSpPr>
          <p:spPr>
            <a:xfrm>
              <a:off x="20587570" y="4216583"/>
              <a:ext cx="1789805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units /</a:t>
              </a:r>
            </a:p>
            <a:p>
              <a:r>
                <a:rPr lang="en-GB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pallet</a:t>
              </a:r>
              <a:endParaRPr lang="el-GR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108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4" grpId="0"/>
      <p:bldP spid="32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4C044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6587</TotalTime>
  <Words>748</Words>
  <Application>Microsoft Office PowerPoint</Application>
  <PresentationFormat>Προσαρμογή</PresentationFormat>
  <Paragraphs>163</Paragraphs>
  <Slides>13</Slides>
  <Notes>13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PF Handbook Pro</vt:lpstr>
      <vt:lpstr>Verdana</vt:lpstr>
      <vt:lpstr>Custom Design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Θεόδωρος Χαλκίδης</cp:lastModifiedBy>
  <cp:revision>147</cp:revision>
  <dcterms:created xsi:type="dcterms:W3CDTF">2021-03-14T13:12:03Z</dcterms:created>
  <dcterms:modified xsi:type="dcterms:W3CDTF">2024-02-19T11:33:34Z</dcterms:modified>
</cp:coreProperties>
</file>